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8"/>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x="18288000" cy="10287000"/>
  <p:notesSz cx="6858000" cy="9144000"/>
  <p:embeddedFontLst>
    <p:embeddedFont>
      <p:font typeface="Neo Tech Bold" charset="1" panose="020B0804030504040204"/>
      <p:regular r:id="rId41"/>
    </p:embeddedFont>
    <p:embeddedFont>
      <p:font typeface="Neo Tech" charset="1" panose="020B0504030504040204"/>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notesMasters/notesMaster1.xml" Type="http://schemas.openxmlformats.org/officeDocument/2006/relationships/notesMaster"/><Relationship Id="rId39" Target="theme/theme2.xml" Type="http://schemas.openxmlformats.org/officeDocument/2006/relationships/theme"/><Relationship Id="rId4" Target="theme/theme1.xml" Type="http://schemas.openxmlformats.org/officeDocument/2006/relationships/theme"/><Relationship Id="rId40" Target="notesSlides/notesSlide1.xml" Type="http://schemas.openxmlformats.org/officeDocument/2006/relationships/notesSlide"/><Relationship Id="rId41" Target="fonts/font41.fntdata" Type="http://schemas.openxmlformats.org/officeDocument/2006/relationships/font"/><Relationship Id="rId42" Target="fonts/font42.fntdata" Type="http://schemas.openxmlformats.org/officeDocument/2006/relationships/font"/><Relationship Id="rId43" Target="notesSlides/notesSlide2.xml" Type="http://schemas.openxmlformats.org/officeDocument/2006/relationships/notesSlide"/><Relationship Id="rId44" Target="notesSlides/notesSlide3.xml" Type="http://schemas.openxmlformats.org/officeDocument/2006/relationships/notesSlide"/><Relationship Id="rId45" Target="notesSlides/notesSlide4.xml" Type="http://schemas.openxmlformats.org/officeDocument/2006/relationships/notesSlide"/><Relationship Id="rId46" Target="notesSlides/notesSlide5.xml" Type="http://schemas.openxmlformats.org/officeDocument/2006/relationships/notesSlide"/><Relationship Id="rId47" Target="notesSlides/notesSlide6.xml" Type="http://schemas.openxmlformats.org/officeDocument/2006/relationships/notesSlide"/><Relationship Id="rId48" Target="notesSlides/notesSlide7.xml" Type="http://schemas.openxmlformats.org/officeDocument/2006/relationships/notesSlide"/><Relationship Id="rId49" Target="notesSlides/notesSlide8.xml" Type="http://schemas.openxmlformats.org/officeDocument/2006/relationships/notesSlide"/><Relationship Id="rId5" Target="tableStyles.xml" Type="http://schemas.openxmlformats.org/officeDocument/2006/relationships/tableStyles"/><Relationship Id="rId50" Target="notesSlides/notesSlide9.xml" Type="http://schemas.openxmlformats.org/officeDocument/2006/relationships/notesSlide"/><Relationship Id="rId51" Target="notesSlides/notesSlide10.xml" Type="http://schemas.openxmlformats.org/officeDocument/2006/relationships/notesSlide"/><Relationship Id="rId52" Target="notesSlides/notesSlide11.xml" Type="http://schemas.openxmlformats.org/officeDocument/2006/relationships/notesSlide"/><Relationship Id="rId53" Target="notesSlides/notesSlide12.xml" Type="http://schemas.openxmlformats.org/officeDocument/2006/relationships/notesSlide"/><Relationship Id="rId54" Target="notesSlides/notesSlide13.xml" Type="http://schemas.openxmlformats.org/officeDocument/2006/relationships/notesSlide"/><Relationship Id="rId55" Target="notesSlides/notesSlide14.xml" Type="http://schemas.openxmlformats.org/officeDocument/2006/relationships/notesSlide"/><Relationship Id="rId56" Target="notesSlides/notesSlide15.xml" Type="http://schemas.openxmlformats.org/officeDocument/2006/relationships/notesSlide"/><Relationship Id="rId57" Target="notesSlides/notesSlide16.xml" Type="http://schemas.openxmlformats.org/officeDocument/2006/relationships/notesSlide"/><Relationship Id="rId58" Target="notesSlides/notesSlide17.xml" Type="http://schemas.openxmlformats.org/officeDocument/2006/relationships/notesSlide"/><Relationship Id="rId59" Target="notesSlides/notesSlide18.xml" Type="http://schemas.openxmlformats.org/officeDocument/2006/relationships/notesSlide"/><Relationship Id="rId6" Target="slides/slide1.xml" Type="http://schemas.openxmlformats.org/officeDocument/2006/relationships/slide"/><Relationship Id="rId60" Target="notesSlides/notesSlide19.xml" Type="http://schemas.openxmlformats.org/officeDocument/2006/relationships/notesSlide"/><Relationship Id="rId61" Target="notesSlides/notesSlide20.xml" Type="http://schemas.openxmlformats.org/officeDocument/2006/relationships/notesSlide"/><Relationship Id="rId62" Target="notesSlides/notesSlide21.xml" Type="http://schemas.openxmlformats.org/officeDocument/2006/relationships/notesSlide"/><Relationship Id="rId63" Target="notesSlides/notesSlide22.xml" Type="http://schemas.openxmlformats.org/officeDocument/2006/relationships/notesSlide"/><Relationship Id="rId64" Target="notesSlides/notesSlide23.xml" Type="http://schemas.openxmlformats.org/officeDocument/2006/relationships/notesSlide"/><Relationship Id="rId65" Target="notesSlides/notesSlide24.xml" Type="http://schemas.openxmlformats.org/officeDocument/2006/relationships/notesSlide"/><Relationship Id="rId66" Target="notesSlides/notesSlide25.xml" Type="http://schemas.openxmlformats.org/officeDocument/2006/relationships/notesSlide"/><Relationship Id="rId67" Target="notesSlides/notesSlide26.xml" Type="http://schemas.openxmlformats.org/officeDocument/2006/relationships/notesSlide"/><Relationship Id="rId68" Target="notesSlides/notesSlide27.xml" Type="http://schemas.openxmlformats.org/officeDocument/2006/relationships/notesSlide"/><Relationship Id="rId69" Target="notesSlides/notesSlide28.xml" Type="http://schemas.openxmlformats.org/officeDocument/2006/relationships/notesSlide"/><Relationship Id="rId7" Target="slides/slide2.xml" Type="http://schemas.openxmlformats.org/officeDocument/2006/relationships/slide"/><Relationship Id="rId70" Target="notesSlides/notesSlide29.xml" Type="http://schemas.openxmlformats.org/officeDocument/2006/relationships/notesSlide"/><Relationship Id="rId71" Target="notesSlides/notesSlide30.xml" Type="http://schemas.openxmlformats.org/officeDocument/2006/relationships/notesSlide"/><Relationship Id="rId72" Target="notesSlides/notesSlide31.xml" Type="http://schemas.openxmlformats.org/officeDocument/2006/relationships/notesSlide"/><Relationship Id="rId73" Target="notesSlides/notesSlide32.xml" Type="http://schemas.openxmlformats.org/officeDocument/2006/relationships/note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2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3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3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Omya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Cindy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Omya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Poornasai</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Poornasai</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Poornasai</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Poornasai</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Poornasai</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Poornasai</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Cindy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Omya</a:t>
            </a:r>
          </a:p>
          <a:p>
            <a:r>
              <a:rPr lang="en-US"/>
              <a:t/>
            </a:r>
          </a:p>
          <a:p>
            <a:r>
              <a:rPr lang="en-US"/>
              <a:t>After they raise their hands, ask "Did it work? Did it stop?"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Cindy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Cindy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Cindy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Cindy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Cindy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Omya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Omya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Omya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Omya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Omya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Poornasai</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Omya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Answering any questions they have!!</a:t>
            </a:r>
          </a:p>
          <a:p>
            <a:r>
              <a:rPr lang="en-US"/>
              <a:t/>
            </a:r>
          </a:p>
          <a:p>
            <a:r>
              <a:rPr lang="en-US"/>
              <a:t>Also we will be helping them with their devices if they need any help.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yay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Cindy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Omya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Poornasai</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Cindy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Omya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Poornasai</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jpeg" Type="http://schemas.openxmlformats.org/officeDocument/2006/relationships/image"/><Relationship Id="rId11" Target="../media/image21.png" Type="http://schemas.openxmlformats.org/officeDocument/2006/relationships/image"/><Relationship Id="rId12" Target="../media/image34.png" Type="http://schemas.openxmlformats.org/officeDocument/2006/relationships/image"/><Relationship Id="rId13" Target="../media/image35.svg" Type="http://schemas.openxmlformats.org/officeDocument/2006/relationships/image"/><Relationship Id="rId2" Target="../notesSlides/notesSlide10.xml" Type="http://schemas.openxmlformats.org/officeDocument/2006/relationships/notesSlide"/><Relationship Id="rId3" Target="../media/image8.jpe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36.png" Type="http://schemas.openxmlformats.org/officeDocument/2006/relationships/image"/><Relationship Id="rId9" Target="../media/image3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34.png" Type="http://schemas.openxmlformats.org/officeDocument/2006/relationships/image"/><Relationship Id="rId12" Target="../media/image35.svg" Type="http://schemas.openxmlformats.org/officeDocument/2006/relationships/image"/><Relationship Id="rId13" Target="../media/image31.png" Type="http://schemas.openxmlformats.org/officeDocument/2006/relationships/image"/><Relationship Id="rId14" Target="../media/image32.svg" Type="http://schemas.openxmlformats.org/officeDocument/2006/relationships/image"/><Relationship Id="rId2" Target="../notesSlides/notesSlide11.xml" Type="http://schemas.openxmlformats.org/officeDocument/2006/relationships/notesSlide"/><Relationship Id="rId3" Target="../media/image8.jpe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8.jpe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8.jpe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8.jpe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8.jpe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8.jpe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8.jpe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8.jpe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8.jpe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8.jpe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8.jpe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8.jpe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8.jpe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 Id="rId3" Target="../media/image8.jpe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4.xml" Type="http://schemas.openxmlformats.org/officeDocument/2006/relationships/notesSlide"/><Relationship Id="rId3" Target="../media/image8.jpe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5.xml" Type="http://schemas.openxmlformats.org/officeDocument/2006/relationships/notesSlide"/><Relationship Id="rId3" Target="../media/image8.jpe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6.xml" Type="http://schemas.openxmlformats.org/officeDocument/2006/relationships/notesSlide"/><Relationship Id="rId3" Target="../media/image8.jpe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7.xml" Type="http://schemas.openxmlformats.org/officeDocument/2006/relationships/notesSlide"/><Relationship Id="rId3" Target="../media/image8.jpe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8.xml" Type="http://schemas.openxmlformats.org/officeDocument/2006/relationships/notesSlide"/><Relationship Id="rId3" Target="../media/image8.jpe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9.xml" Type="http://schemas.openxmlformats.org/officeDocument/2006/relationships/notesSlide"/><Relationship Id="rId3" Target="../media/image8.jpe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5.png" Type="http://schemas.openxmlformats.org/officeDocument/2006/relationships/image"/><Relationship Id="rId15" Target="../media/image16.svg" Type="http://schemas.openxmlformats.org/officeDocument/2006/relationships/image"/><Relationship Id="rId16" Target="../media/image17.png" Type="http://schemas.openxmlformats.org/officeDocument/2006/relationships/image"/><Relationship Id="rId17" Target="../media/image18.svg" Type="http://schemas.openxmlformats.org/officeDocument/2006/relationships/image"/><Relationship Id="rId2" Target="../notesSlides/notesSlide3.xml" Type="http://schemas.openxmlformats.org/officeDocument/2006/relationships/notesSlide"/><Relationship Id="rId3" Target="../media/image8.jpe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0.xml" Type="http://schemas.openxmlformats.org/officeDocument/2006/relationships/notesSlide"/><Relationship Id="rId3" Target="../media/image8.jpe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1.xml" Type="http://schemas.openxmlformats.org/officeDocument/2006/relationships/notesSlide"/><Relationship Id="rId3" Target="../media/image8.jpe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2.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9.png" Type="http://schemas.openxmlformats.org/officeDocument/2006/relationships/image"/><Relationship Id="rId13" Target="../media/image20.svg" Type="http://schemas.openxmlformats.org/officeDocument/2006/relationships/image"/><Relationship Id="rId14" Target="../media/image21.png" Type="http://schemas.openxmlformats.org/officeDocument/2006/relationships/image"/><Relationship Id="rId15" Target="../media/image22.png" Type="http://schemas.openxmlformats.org/officeDocument/2006/relationships/image"/><Relationship Id="rId16" Target="../media/image23.svg" Type="http://schemas.openxmlformats.org/officeDocument/2006/relationships/image"/><Relationship Id="rId17" Target="../media/image24.png" Type="http://schemas.openxmlformats.org/officeDocument/2006/relationships/image"/><Relationship Id="rId2" Target="../notesSlides/notesSlide4.xml" Type="http://schemas.openxmlformats.org/officeDocument/2006/relationships/notesSlide"/><Relationship Id="rId3" Target="../media/image8.jpe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9.png" Type="http://schemas.openxmlformats.org/officeDocument/2006/relationships/image"/><Relationship Id="rId13" Target="../media/image20.svg" Type="http://schemas.openxmlformats.org/officeDocument/2006/relationships/image"/><Relationship Id="rId14" Target="../media/image21.png" Type="http://schemas.openxmlformats.org/officeDocument/2006/relationships/image"/><Relationship Id="rId15" Target="../media/image22.png" Type="http://schemas.openxmlformats.org/officeDocument/2006/relationships/image"/><Relationship Id="rId16" Target="../media/image23.svg" Type="http://schemas.openxmlformats.org/officeDocument/2006/relationships/image"/><Relationship Id="rId17" Target="../media/image24.png" Type="http://schemas.openxmlformats.org/officeDocument/2006/relationships/image"/><Relationship Id="rId18" Target="../media/image25.jpeg" Type="http://schemas.openxmlformats.org/officeDocument/2006/relationships/image"/><Relationship Id="rId19" Target="../media/image26.png" Type="http://schemas.openxmlformats.org/officeDocument/2006/relationships/image"/><Relationship Id="rId2" Target="../notesSlides/notesSlide5.xml" Type="http://schemas.openxmlformats.org/officeDocument/2006/relationships/notesSlide"/><Relationship Id="rId20" Target="../media/image27.svg" Type="http://schemas.openxmlformats.org/officeDocument/2006/relationships/image"/><Relationship Id="rId3" Target="../media/image8.jpe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9.png" Type="http://schemas.openxmlformats.org/officeDocument/2006/relationships/image"/><Relationship Id="rId12" Target="../media/image30.svg" Type="http://schemas.openxmlformats.org/officeDocument/2006/relationships/image"/><Relationship Id="rId13" Target="../media/image31.png" Type="http://schemas.openxmlformats.org/officeDocument/2006/relationships/image"/><Relationship Id="rId14" Target="../media/image32.svg" Type="http://schemas.openxmlformats.org/officeDocument/2006/relationships/image"/><Relationship Id="rId15" Target="../media/image33.png" Type="http://schemas.openxmlformats.org/officeDocument/2006/relationships/image"/><Relationship Id="rId16" Target="../media/image34.png" Type="http://schemas.openxmlformats.org/officeDocument/2006/relationships/image"/><Relationship Id="rId17" Target="../media/image35.svg" Type="http://schemas.openxmlformats.org/officeDocument/2006/relationships/image"/><Relationship Id="rId2" Target="../notesSlides/notesSlide6.xml" Type="http://schemas.openxmlformats.org/officeDocument/2006/relationships/notesSlide"/><Relationship Id="rId3" Target="../media/image8.jpeg" Type="http://schemas.openxmlformats.org/officeDocument/2006/relationships/image"/><Relationship Id="rId4" Target="../media/image28.png" Type="http://schemas.openxmlformats.org/officeDocument/2006/relationships/image"/><Relationship Id="rId5" Target="../media/image3.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31.png" Type="http://schemas.openxmlformats.org/officeDocument/2006/relationships/image"/><Relationship Id="rId13" Target="../media/image32.svg" Type="http://schemas.openxmlformats.org/officeDocument/2006/relationships/image"/><Relationship Id="rId14" Target="../media/image34.png" Type="http://schemas.openxmlformats.org/officeDocument/2006/relationships/image"/><Relationship Id="rId15" Target="../media/image35.svg" Type="http://schemas.openxmlformats.org/officeDocument/2006/relationships/image"/><Relationship Id="rId16" Target="../media/image33.png" Type="http://schemas.openxmlformats.org/officeDocument/2006/relationships/image"/><Relationship Id="rId17" Target="../media/image21.png" Type="http://schemas.openxmlformats.org/officeDocument/2006/relationships/image"/><Relationship Id="rId2" Target="../notesSlides/notesSlide7.xml" Type="http://schemas.openxmlformats.org/officeDocument/2006/relationships/notesSlide"/><Relationship Id="rId3" Target="../media/image8.jpe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34.png" Type="http://schemas.openxmlformats.org/officeDocument/2006/relationships/image"/><Relationship Id="rId12" Target="../media/image35.svg" Type="http://schemas.openxmlformats.org/officeDocument/2006/relationships/image"/><Relationship Id="rId13" Target="../media/image31.png" Type="http://schemas.openxmlformats.org/officeDocument/2006/relationships/image"/><Relationship Id="rId14" Target="../media/image32.svg" Type="http://schemas.openxmlformats.org/officeDocument/2006/relationships/image"/><Relationship Id="rId2" Target="../notesSlides/notesSlide8.xml" Type="http://schemas.openxmlformats.org/officeDocument/2006/relationships/notesSlide"/><Relationship Id="rId3" Target="../media/image8.jpe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34.png" Type="http://schemas.openxmlformats.org/officeDocument/2006/relationships/image"/><Relationship Id="rId12" Target="../media/image35.svg" Type="http://schemas.openxmlformats.org/officeDocument/2006/relationships/image"/><Relationship Id="rId13" Target="../media/image31.png" Type="http://schemas.openxmlformats.org/officeDocument/2006/relationships/image"/><Relationship Id="rId14" Target="../media/image32.svg" Type="http://schemas.openxmlformats.org/officeDocument/2006/relationships/image"/><Relationship Id="rId2" Target="../notesSlides/notesSlide9.xml" Type="http://schemas.openxmlformats.org/officeDocument/2006/relationships/notesSlide"/><Relationship Id="rId3" Target="../media/image8.jpe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5400000">
            <a:off x="14143233" y="4644270"/>
            <a:ext cx="8289535" cy="9287994"/>
          </a:xfrm>
          <a:custGeom>
            <a:avLst/>
            <a:gdLst/>
            <a:ahLst/>
            <a:cxnLst/>
            <a:rect r="r" b="b" t="t" l="l"/>
            <a:pathLst>
              <a:path h="9287994" w="8289535">
                <a:moveTo>
                  <a:pt x="0" y="0"/>
                </a:moveTo>
                <a:lnTo>
                  <a:pt x="8289534" y="0"/>
                </a:lnTo>
                <a:lnTo>
                  <a:pt x="8289534" y="9287994"/>
                </a:lnTo>
                <a:lnTo>
                  <a:pt x="0" y="9287994"/>
                </a:lnTo>
                <a:lnTo>
                  <a:pt x="0" y="0"/>
                </a:lnTo>
                <a:close/>
              </a:path>
            </a:pathLst>
          </a:custGeom>
          <a:blipFill>
            <a:blip r:embed="rId4">
              <a:alphaModFix amt="80000"/>
            </a:blip>
            <a:stretch>
              <a:fillRect l="0" t="0" r="0" b="0"/>
            </a:stretch>
          </a:blipFill>
        </p:spPr>
      </p:sp>
      <p:sp>
        <p:nvSpPr>
          <p:cNvPr name="Freeform 4" id="4"/>
          <p:cNvSpPr/>
          <p:nvPr/>
        </p:nvSpPr>
        <p:spPr>
          <a:xfrm flipH="false" flipV="false" rot="0">
            <a:off x="-4060580" y="-3674405"/>
            <a:ext cx="11017522" cy="9406210"/>
          </a:xfrm>
          <a:custGeom>
            <a:avLst/>
            <a:gdLst/>
            <a:ahLst/>
            <a:cxnLst/>
            <a:rect r="r" b="b" t="t" l="l"/>
            <a:pathLst>
              <a:path h="9406210" w="11017522">
                <a:moveTo>
                  <a:pt x="0" y="0"/>
                </a:moveTo>
                <a:lnTo>
                  <a:pt x="11017522" y="0"/>
                </a:lnTo>
                <a:lnTo>
                  <a:pt x="11017522" y="9406210"/>
                </a:lnTo>
                <a:lnTo>
                  <a:pt x="0" y="9406210"/>
                </a:lnTo>
                <a:lnTo>
                  <a:pt x="0" y="0"/>
                </a:lnTo>
                <a:close/>
              </a:path>
            </a:pathLst>
          </a:custGeom>
          <a:blipFill>
            <a:blip r:embed="rId5">
              <a:alphaModFix amt="80000"/>
            </a:blip>
            <a:stretch>
              <a:fillRect l="0" t="0" r="0" b="0"/>
            </a:stretch>
          </a:blipFill>
        </p:spPr>
      </p:sp>
      <p:sp>
        <p:nvSpPr>
          <p:cNvPr name="Freeform 5" id="5"/>
          <p:cNvSpPr/>
          <p:nvPr/>
        </p:nvSpPr>
        <p:spPr>
          <a:xfrm flipH="false" flipV="false" rot="0">
            <a:off x="12089168" y="4421286"/>
            <a:ext cx="4017225" cy="5026071"/>
          </a:xfrm>
          <a:custGeom>
            <a:avLst/>
            <a:gdLst/>
            <a:ahLst/>
            <a:cxnLst/>
            <a:rect r="r" b="b" t="t" l="l"/>
            <a:pathLst>
              <a:path h="5026071" w="4017225">
                <a:moveTo>
                  <a:pt x="0" y="0"/>
                </a:moveTo>
                <a:lnTo>
                  <a:pt x="4017225" y="0"/>
                </a:lnTo>
                <a:lnTo>
                  <a:pt x="4017225" y="5026070"/>
                </a:lnTo>
                <a:lnTo>
                  <a:pt x="0" y="50260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448181" y="8403861"/>
            <a:ext cx="2896362" cy="2896362"/>
          </a:xfrm>
          <a:custGeom>
            <a:avLst/>
            <a:gdLst/>
            <a:ahLst/>
            <a:cxnLst/>
            <a:rect r="r" b="b" t="t" l="l"/>
            <a:pathLst>
              <a:path h="2896362" w="2896362">
                <a:moveTo>
                  <a:pt x="0" y="0"/>
                </a:moveTo>
                <a:lnTo>
                  <a:pt x="2896362" y="0"/>
                </a:lnTo>
                <a:lnTo>
                  <a:pt x="2896362" y="2896362"/>
                </a:lnTo>
                <a:lnTo>
                  <a:pt x="0" y="28963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1381125" y="2231303"/>
            <a:ext cx="14487143" cy="4388128"/>
          </a:xfrm>
          <a:prstGeom prst="rect">
            <a:avLst/>
          </a:prstGeom>
        </p:spPr>
        <p:txBody>
          <a:bodyPr anchor="t" rtlCol="false" tIns="0" lIns="0" bIns="0" rIns="0">
            <a:spAutoFit/>
          </a:bodyPr>
          <a:lstStyle/>
          <a:p>
            <a:pPr algn="l">
              <a:lnSpc>
                <a:spcPts val="15802"/>
              </a:lnSpc>
            </a:pPr>
            <a:r>
              <a:rPr lang="en-US" sz="14769" b="true">
                <a:solidFill>
                  <a:srgbClr val="FFFFFF"/>
                </a:solidFill>
                <a:latin typeface="Neo Tech Bold"/>
                <a:ea typeface="Neo Tech Bold"/>
                <a:cs typeface="Neo Tech Bold"/>
                <a:sym typeface="Neo Tech Bold"/>
              </a:rPr>
              <a:t>SAFE CALLING </a:t>
            </a:r>
          </a:p>
          <a:p>
            <a:pPr algn="l" marL="0" indent="0" lvl="0">
              <a:lnSpc>
                <a:spcPts val="15802"/>
              </a:lnSpc>
            </a:pPr>
            <a:r>
              <a:rPr lang="en-US" b="true" sz="14769">
                <a:solidFill>
                  <a:srgbClr val="FFFFFF"/>
                </a:solidFill>
                <a:latin typeface="Neo Tech Bold"/>
                <a:ea typeface="Neo Tech Bold"/>
                <a:cs typeface="Neo Tech Bold"/>
                <a:sym typeface="Neo Tech Bold"/>
              </a:rPr>
              <a:t>&amp; TEXTING</a:t>
            </a:r>
          </a:p>
        </p:txBody>
      </p:sp>
      <p:sp>
        <p:nvSpPr>
          <p:cNvPr name="TextBox 8" id="8"/>
          <p:cNvSpPr txBox="true"/>
          <p:nvPr/>
        </p:nvSpPr>
        <p:spPr>
          <a:xfrm rot="0">
            <a:off x="1679491" y="6619430"/>
            <a:ext cx="8400085" cy="705415"/>
          </a:xfrm>
          <a:prstGeom prst="rect">
            <a:avLst/>
          </a:prstGeom>
        </p:spPr>
        <p:txBody>
          <a:bodyPr anchor="t" rtlCol="false" tIns="0" lIns="0" bIns="0" rIns="0">
            <a:spAutoFit/>
          </a:bodyPr>
          <a:lstStyle/>
          <a:p>
            <a:pPr algn="l" marL="0" indent="0" lvl="0">
              <a:lnSpc>
                <a:spcPts val="4757"/>
              </a:lnSpc>
            </a:pPr>
            <a:r>
              <a:rPr lang="en-US" sz="4445">
                <a:solidFill>
                  <a:srgbClr val="FFFFFF"/>
                </a:solidFill>
                <a:latin typeface="Neo Tech"/>
                <a:ea typeface="Neo Tech"/>
                <a:cs typeface="Neo Tech"/>
                <a:sym typeface="Neo Tech"/>
              </a:rPr>
              <a:t>Safeguarding Our Digital World</a:t>
            </a:r>
          </a:p>
        </p:txBody>
      </p:sp>
      <p:sp>
        <p:nvSpPr>
          <p:cNvPr name="Freeform 9" id="9"/>
          <p:cNvSpPr/>
          <p:nvPr/>
        </p:nvSpPr>
        <p:spPr>
          <a:xfrm flipH="false" flipV="false" rot="0">
            <a:off x="16523882" y="-1160786"/>
            <a:ext cx="2896362" cy="2896362"/>
          </a:xfrm>
          <a:custGeom>
            <a:avLst/>
            <a:gdLst/>
            <a:ahLst/>
            <a:cxnLst/>
            <a:rect r="r" b="b" t="t" l="l"/>
            <a:pathLst>
              <a:path h="2896362" w="2896362">
                <a:moveTo>
                  <a:pt x="0" y="0"/>
                </a:moveTo>
                <a:lnTo>
                  <a:pt x="2896361" y="0"/>
                </a:lnTo>
                <a:lnTo>
                  <a:pt x="2896361" y="2896362"/>
                </a:lnTo>
                <a:lnTo>
                  <a:pt x="0" y="28963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5400000">
            <a:off x="13268086" y="4367164"/>
            <a:ext cx="8289535" cy="11028261"/>
          </a:xfrm>
          <a:custGeom>
            <a:avLst/>
            <a:gdLst/>
            <a:ahLst/>
            <a:cxnLst/>
            <a:rect r="r" b="b" t="t" l="l"/>
            <a:pathLst>
              <a:path h="11028261" w="8289535">
                <a:moveTo>
                  <a:pt x="0" y="0"/>
                </a:moveTo>
                <a:lnTo>
                  <a:pt x="8289534" y="0"/>
                </a:lnTo>
                <a:lnTo>
                  <a:pt x="8289534" y="11028261"/>
                </a:lnTo>
                <a:lnTo>
                  <a:pt x="0" y="11028261"/>
                </a:lnTo>
                <a:lnTo>
                  <a:pt x="0" y="0"/>
                </a:lnTo>
                <a:close/>
              </a:path>
            </a:pathLst>
          </a:custGeom>
          <a:blipFill>
            <a:blip r:embed="rId4">
              <a:alphaModFix amt="80000"/>
            </a:blip>
            <a:stretch>
              <a:fillRect l="-9368" t="0" r="-9368" b="0"/>
            </a:stretch>
          </a:blipFill>
        </p:spPr>
      </p:sp>
      <p:sp>
        <p:nvSpPr>
          <p:cNvPr name="Freeform 4" id="4"/>
          <p:cNvSpPr/>
          <p:nvPr/>
        </p:nvSpPr>
        <p:spPr>
          <a:xfrm flipH="false" flipV="false" rot="0">
            <a:off x="-5507087" y="-4885266"/>
            <a:ext cx="13071573" cy="11159856"/>
          </a:xfrm>
          <a:custGeom>
            <a:avLst/>
            <a:gdLst/>
            <a:ahLst/>
            <a:cxnLst/>
            <a:rect r="r" b="b" t="t" l="l"/>
            <a:pathLst>
              <a:path h="11159856" w="13071573">
                <a:moveTo>
                  <a:pt x="0" y="0"/>
                </a:moveTo>
                <a:lnTo>
                  <a:pt x="13071574" y="0"/>
                </a:lnTo>
                <a:lnTo>
                  <a:pt x="13071574" y="11159856"/>
                </a:lnTo>
                <a:lnTo>
                  <a:pt x="0" y="11159856"/>
                </a:lnTo>
                <a:lnTo>
                  <a:pt x="0" y="0"/>
                </a:lnTo>
                <a:close/>
              </a:path>
            </a:pathLst>
          </a:custGeom>
          <a:blipFill>
            <a:blip r:embed="rId5">
              <a:alphaModFix amt="80000"/>
            </a:blip>
            <a:stretch>
              <a:fillRect l="0" t="0" r="0" b="0"/>
            </a:stretch>
          </a:blipFill>
        </p:spPr>
      </p:sp>
      <p:sp>
        <p:nvSpPr>
          <p:cNvPr name="Freeform 5" id="5"/>
          <p:cNvSpPr/>
          <p:nvPr/>
        </p:nvSpPr>
        <p:spPr>
          <a:xfrm flipH="false" flipV="false" rot="0">
            <a:off x="-1448181" y="8403861"/>
            <a:ext cx="2896362" cy="2896362"/>
          </a:xfrm>
          <a:custGeom>
            <a:avLst/>
            <a:gdLst/>
            <a:ahLst/>
            <a:cxnLst/>
            <a:rect r="r" b="b" t="t" l="l"/>
            <a:pathLst>
              <a:path h="2896362" w="2896362">
                <a:moveTo>
                  <a:pt x="0" y="0"/>
                </a:moveTo>
                <a:lnTo>
                  <a:pt x="2896362" y="0"/>
                </a:lnTo>
                <a:lnTo>
                  <a:pt x="2896362"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523882" y="-1160786"/>
            <a:ext cx="2896362" cy="2896362"/>
          </a:xfrm>
          <a:custGeom>
            <a:avLst/>
            <a:gdLst/>
            <a:ahLst/>
            <a:cxnLst/>
            <a:rect r="r" b="b" t="t" l="l"/>
            <a:pathLst>
              <a:path h="2896362" w="2896362">
                <a:moveTo>
                  <a:pt x="0" y="0"/>
                </a:moveTo>
                <a:lnTo>
                  <a:pt x="2896361" y="0"/>
                </a:lnTo>
                <a:lnTo>
                  <a:pt x="2896361"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3384212" y="2347176"/>
            <a:ext cx="14028641" cy="7358350"/>
          </a:xfrm>
          <a:prstGeom prst="rect">
            <a:avLst/>
          </a:prstGeom>
        </p:spPr>
        <p:txBody>
          <a:bodyPr anchor="t" rtlCol="false" tIns="0" lIns="0" bIns="0" rIns="0">
            <a:spAutoFit/>
          </a:bodyPr>
          <a:lstStyle/>
          <a:p>
            <a:pPr algn="l">
              <a:lnSpc>
                <a:spcPts val="4492"/>
              </a:lnSpc>
            </a:pPr>
            <a:r>
              <a:rPr lang="en-US" sz="4199" b="true">
                <a:solidFill>
                  <a:srgbClr val="FFFFFF"/>
                </a:solidFill>
                <a:latin typeface="Neo Tech Bold"/>
                <a:ea typeface="Neo Tech Bold"/>
                <a:cs typeface="Neo Tech Bold"/>
                <a:sym typeface="Neo Tech Bold"/>
              </a:rPr>
              <a:t>Verizon: Call Filter</a:t>
            </a:r>
          </a:p>
          <a:p>
            <a:pPr algn="l" marL="906566" indent="-453283" lvl="1">
              <a:lnSpc>
                <a:spcPts val="4492"/>
              </a:lnSpc>
              <a:buFont typeface="Arial"/>
              <a:buChar char="•"/>
            </a:pPr>
            <a:r>
              <a:rPr lang="en-US" sz="4199">
                <a:solidFill>
                  <a:srgbClr val="FFFFFF"/>
                </a:solidFill>
                <a:latin typeface="Neo Tech"/>
                <a:ea typeface="Neo Tech"/>
                <a:cs typeface="Neo Tech"/>
                <a:sym typeface="Neo Tech"/>
              </a:rPr>
              <a:t>Block</a:t>
            </a:r>
            <a:r>
              <a:rPr lang="en-US" sz="4199">
                <a:solidFill>
                  <a:srgbClr val="FFFFFF"/>
                </a:solidFill>
                <a:latin typeface="Neo Tech"/>
                <a:ea typeface="Neo Tech"/>
                <a:cs typeface="Neo Tech"/>
                <a:sym typeface="Neo Tech"/>
              </a:rPr>
              <a:t>s spam,</a:t>
            </a:r>
            <a:r>
              <a:rPr lang="en-US" sz="4199">
                <a:solidFill>
                  <a:srgbClr val="FFFFFF"/>
                </a:solidFill>
                <a:latin typeface="Neo Tech"/>
                <a:ea typeface="Neo Tech"/>
                <a:cs typeface="Neo Tech"/>
                <a:sym typeface="Neo Tech"/>
              </a:rPr>
              <a:t> identifies suspicious numbers</a:t>
            </a:r>
          </a:p>
          <a:p>
            <a:pPr algn="l" marL="906566" indent="-453283" lvl="1">
              <a:lnSpc>
                <a:spcPts val="4492"/>
              </a:lnSpc>
              <a:buFont typeface="Arial"/>
              <a:buChar char="•"/>
            </a:pPr>
            <a:r>
              <a:rPr lang="en-US" sz="4199">
                <a:solidFill>
                  <a:srgbClr val="FFFFFF"/>
                </a:solidFill>
                <a:latin typeface="Neo Tech"/>
                <a:ea typeface="Neo Tech"/>
                <a:cs typeface="Neo Tech"/>
                <a:sym typeface="Neo Tech"/>
              </a:rPr>
              <a:t>Available as an app</a:t>
            </a:r>
          </a:p>
          <a:p>
            <a:pPr algn="l">
              <a:lnSpc>
                <a:spcPts val="4492"/>
              </a:lnSpc>
            </a:pPr>
          </a:p>
          <a:p>
            <a:pPr algn="l">
              <a:lnSpc>
                <a:spcPts val="4592"/>
              </a:lnSpc>
            </a:pPr>
            <a:r>
              <a:rPr lang="en-US" sz="4292" b="true">
                <a:solidFill>
                  <a:srgbClr val="FFFFFF"/>
                </a:solidFill>
                <a:latin typeface="Neo Tech Bold"/>
                <a:ea typeface="Neo Tech Bold"/>
                <a:cs typeface="Neo Tech Bold"/>
                <a:sym typeface="Neo Tech Bold"/>
              </a:rPr>
              <a:t>AT&amp;T: ActiveArmor</a:t>
            </a:r>
          </a:p>
          <a:p>
            <a:pPr algn="l" marL="906566" indent="-453283" lvl="1">
              <a:lnSpc>
                <a:spcPts val="4492"/>
              </a:lnSpc>
              <a:buFont typeface="Arial"/>
              <a:buChar char="•"/>
            </a:pPr>
            <a:r>
              <a:rPr lang="en-US" sz="4199">
                <a:solidFill>
                  <a:srgbClr val="FFFFFF"/>
                </a:solidFill>
                <a:latin typeface="Neo Tech"/>
                <a:ea typeface="Neo Tech"/>
                <a:cs typeface="Neo Tech"/>
                <a:sym typeface="Neo Tech"/>
              </a:rPr>
              <a:t>Free for most users</a:t>
            </a:r>
          </a:p>
          <a:p>
            <a:pPr algn="l" marL="906566" indent="-453283" lvl="1">
              <a:lnSpc>
                <a:spcPts val="4492"/>
              </a:lnSpc>
              <a:buFont typeface="Arial"/>
              <a:buChar char="•"/>
            </a:pPr>
            <a:r>
              <a:rPr lang="en-US" sz="4199">
                <a:solidFill>
                  <a:srgbClr val="FFFFFF"/>
                </a:solidFill>
                <a:latin typeface="Neo Tech"/>
                <a:ea typeface="Neo Tech"/>
                <a:cs typeface="Neo Tech"/>
                <a:sym typeface="Neo Tech"/>
              </a:rPr>
              <a:t>Alerts about fraud calls and blocks known scams</a:t>
            </a:r>
          </a:p>
          <a:p>
            <a:pPr algn="l" marL="906566" indent="-453283" lvl="1">
              <a:lnSpc>
                <a:spcPts val="4492"/>
              </a:lnSpc>
              <a:buFont typeface="Arial"/>
              <a:buChar char="•"/>
            </a:pPr>
            <a:r>
              <a:rPr lang="en-US" sz="4199">
                <a:solidFill>
                  <a:srgbClr val="FFFFFF"/>
                </a:solidFill>
                <a:latin typeface="Neo Tech"/>
                <a:ea typeface="Neo Tech"/>
                <a:cs typeface="Neo Tech"/>
                <a:sym typeface="Neo Tech"/>
              </a:rPr>
              <a:t>Includes a</a:t>
            </a:r>
            <a:r>
              <a:rPr lang="en-US" sz="4199">
                <a:solidFill>
                  <a:srgbClr val="FFFFFF"/>
                </a:solidFill>
                <a:latin typeface="Neo Tech"/>
                <a:ea typeface="Neo Tech"/>
                <a:cs typeface="Neo Tech"/>
                <a:sym typeface="Neo Tech"/>
              </a:rPr>
              <a:t>uto blocking and fraud risk labels</a:t>
            </a:r>
          </a:p>
          <a:p>
            <a:pPr algn="l">
              <a:lnSpc>
                <a:spcPts val="4492"/>
              </a:lnSpc>
            </a:pPr>
          </a:p>
          <a:p>
            <a:pPr algn="l">
              <a:lnSpc>
                <a:spcPts val="4592"/>
              </a:lnSpc>
            </a:pPr>
            <a:r>
              <a:rPr lang="en-US" sz="4292" b="true">
                <a:solidFill>
                  <a:srgbClr val="FFFFFF"/>
                </a:solidFill>
                <a:latin typeface="Neo Tech Bold"/>
                <a:ea typeface="Neo Tech Bold"/>
                <a:cs typeface="Neo Tech Bold"/>
                <a:sym typeface="Neo Tech Bold"/>
              </a:rPr>
              <a:t>T-M</a:t>
            </a:r>
            <a:r>
              <a:rPr lang="en-US" sz="4292" b="true">
                <a:solidFill>
                  <a:srgbClr val="FFFFFF"/>
                </a:solidFill>
                <a:latin typeface="Neo Tech Bold"/>
                <a:ea typeface="Neo Tech Bold"/>
                <a:cs typeface="Neo Tech Bold"/>
                <a:sym typeface="Neo Tech Bold"/>
              </a:rPr>
              <a:t>obile: Scam Shield</a:t>
            </a:r>
          </a:p>
          <a:p>
            <a:pPr algn="l" marL="926742" indent="-463371" lvl="1">
              <a:lnSpc>
                <a:spcPts val="4592"/>
              </a:lnSpc>
              <a:buFont typeface="Arial"/>
              <a:buChar char="•"/>
            </a:pPr>
            <a:r>
              <a:rPr lang="en-US" sz="4292">
                <a:solidFill>
                  <a:srgbClr val="FFFFFF"/>
                </a:solidFill>
                <a:latin typeface="Neo Tech"/>
                <a:ea typeface="Neo Tech"/>
                <a:cs typeface="Neo Tech"/>
                <a:sym typeface="Neo Tech"/>
              </a:rPr>
              <a:t>Caller ID, scam blocking, and number protection</a:t>
            </a:r>
          </a:p>
          <a:p>
            <a:pPr algn="l" marL="926742" indent="-463371" lvl="1">
              <a:lnSpc>
                <a:spcPts val="4592"/>
              </a:lnSpc>
              <a:buFont typeface="Arial"/>
              <a:buChar char="•"/>
            </a:pPr>
            <a:r>
              <a:rPr lang="en-US" sz="4292">
                <a:solidFill>
                  <a:srgbClr val="FFFFFF"/>
                </a:solidFill>
                <a:latin typeface="Neo Tech"/>
                <a:ea typeface="Neo Tech"/>
                <a:cs typeface="Neo Tech"/>
                <a:sym typeface="Neo Tech"/>
              </a:rPr>
              <a:t>I</a:t>
            </a:r>
            <a:r>
              <a:rPr lang="en-US" sz="4292">
                <a:solidFill>
                  <a:srgbClr val="FFFFFF"/>
                </a:solidFill>
                <a:latin typeface="Neo Tech"/>
                <a:ea typeface="Neo Tech"/>
                <a:cs typeface="Neo Tech"/>
                <a:sym typeface="Neo Tech"/>
              </a:rPr>
              <a:t>ncludes reverse number lookup and voicemail to text</a:t>
            </a:r>
          </a:p>
          <a:p>
            <a:pPr algn="l">
              <a:lnSpc>
                <a:spcPts val="3569"/>
              </a:lnSpc>
            </a:pPr>
          </a:p>
        </p:txBody>
      </p:sp>
      <p:sp>
        <p:nvSpPr>
          <p:cNvPr name="Freeform 8" id="8"/>
          <p:cNvSpPr/>
          <p:nvPr/>
        </p:nvSpPr>
        <p:spPr>
          <a:xfrm flipH="false" flipV="false" rot="0">
            <a:off x="1028700" y="2375751"/>
            <a:ext cx="1687193" cy="1482290"/>
          </a:xfrm>
          <a:custGeom>
            <a:avLst/>
            <a:gdLst/>
            <a:ahLst/>
            <a:cxnLst/>
            <a:rect r="r" b="b" t="t" l="l"/>
            <a:pathLst>
              <a:path h="1482290" w="1687193">
                <a:moveTo>
                  <a:pt x="0" y="0"/>
                </a:moveTo>
                <a:lnTo>
                  <a:pt x="1687193" y="0"/>
                </a:lnTo>
                <a:lnTo>
                  <a:pt x="1687193" y="1482290"/>
                </a:lnTo>
                <a:lnTo>
                  <a:pt x="0" y="1482290"/>
                </a:lnTo>
                <a:lnTo>
                  <a:pt x="0" y="0"/>
                </a:lnTo>
                <a:close/>
              </a:path>
            </a:pathLst>
          </a:custGeom>
          <a:blipFill>
            <a:blip r:embed="rId8"/>
            <a:stretch>
              <a:fillRect l="0" t="-3232" r="0" b="-3232"/>
            </a:stretch>
          </a:blipFill>
        </p:spPr>
      </p:sp>
      <p:sp>
        <p:nvSpPr>
          <p:cNvPr name="Freeform 9" id="9"/>
          <p:cNvSpPr/>
          <p:nvPr/>
        </p:nvSpPr>
        <p:spPr>
          <a:xfrm flipH="false" flipV="false" rot="0">
            <a:off x="1028700" y="4543631"/>
            <a:ext cx="1687193" cy="1687193"/>
          </a:xfrm>
          <a:custGeom>
            <a:avLst/>
            <a:gdLst/>
            <a:ahLst/>
            <a:cxnLst/>
            <a:rect r="r" b="b" t="t" l="l"/>
            <a:pathLst>
              <a:path h="1687193" w="1687193">
                <a:moveTo>
                  <a:pt x="0" y="0"/>
                </a:moveTo>
                <a:lnTo>
                  <a:pt x="1687193" y="0"/>
                </a:lnTo>
                <a:lnTo>
                  <a:pt x="1687193" y="1687193"/>
                </a:lnTo>
                <a:lnTo>
                  <a:pt x="0" y="1687193"/>
                </a:lnTo>
                <a:lnTo>
                  <a:pt x="0" y="0"/>
                </a:lnTo>
                <a:close/>
              </a:path>
            </a:pathLst>
          </a:custGeom>
          <a:blipFill>
            <a:blip r:embed="rId9"/>
            <a:stretch>
              <a:fillRect l="0" t="0" r="0" b="0"/>
            </a:stretch>
          </a:blipFill>
        </p:spPr>
      </p:sp>
      <p:sp>
        <p:nvSpPr>
          <p:cNvPr name="Freeform 10" id="10"/>
          <p:cNvSpPr/>
          <p:nvPr/>
        </p:nvSpPr>
        <p:spPr>
          <a:xfrm flipH="false" flipV="false" rot="0">
            <a:off x="1028700" y="6960390"/>
            <a:ext cx="1687193" cy="1687193"/>
          </a:xfrm>
          <a:custGeom>
            <a:avLst/>
            <a:gdLst/>
            <a:ahLst/>
            <a:cxnLst/>
            <a:rect r="r" b="b" t="t" l="l"/>
            <a:pathLst>
              <a:path h="1687193" w="1687193">
                <a:moveTo>
                  <a:pt x="0" y="0"/>
                </a:moveTo>
                <a:lnTo>
                  <a:pt x="1687193" y="0"/>
                </a:lnTo>
                <a:lnTo>
                  <a:pt x="1687193" y="1687193"/>
                </a:lnTo>
                <a:lnTo>
                  <a:pt x="0" y="1687193"/>
                </a:lnTo>
                <a:lnTo>
                  <a:pt x="0" y="0"/>
                </a:lnTo>
                <a:close/>
              </a:path>
            </a:pathLst>
          </a:custGeom>
          <a:blipFill>
            <a:blip r:embed="rId10"/>
            <a:stretch>
              <a:fillRect l="0" t="0" r="0" b="0"/>
            </a:stretch>
          </a:blipFill>
        </p:spPr>
      </p:sp>
      <p:sp>
        <p:nvSpPr>
          <p:cNvPr name="TextBox 11" id="11"/>
          <p:cNvSpPr txBox="true"/>
          <p:nvPr/>
        </p:nvSpPr>
        <p:spPr>
          <a:xfrm rot="0">
            <a:off x="2531362" y="627987"/>
            <a:ext cx="11681777" cy="1420098"/>
          </a:xfrm>
          <a:prstGeom prst="rect">
            <a:avLst/>
          </a:prstGeom>
        </p:spPr>
        <p:txBody>
          <a:bodyPr anchor="t" rtlCol="false" tIns="0" lIns="0" bIns="0" rIns="0">
            <a:spAutoFit/>
          </a:bodyPr>
          <a:lstStyle/>
          <a:p>
            <a:pPr algn="ctr" marL="0" indent="0" lvl="0">
              <a:lnSpc>
                <a:spcPts val="9521"/>
              </a:lnSpc>
            </a:pPr>
            <a:r>
              <a:rPr lang="en-US" b="true" sz="8899">
                <a:solidFill>
                  <a:srgbClr val="FFFFFF"/>
                </a:solidFill>
                <a:latin typeface="Neo Tech Bold"/>
                <a:ea typeface="Neo Tech Bold"/>
                <a:cs typeface="Neo Tech Bold"/>
                <a:sym typeface="Neo Tech Bold"/>
              </a:rPr>
              <a:t>Carrier Features </a:t>
            </a:r>
          </a:p>
        </p:txBody>
      </p:sp>
      <p:sp>
        <p:nvSpPr>
          <p:cNvPr name="Freeform 12" id="12"/>
          <p:cNvSpPr/>
          <p:nvPr/>
        </p:nvSpPr>
        <p:spPr>
          <a:xfrm flipH="false" flipV="false" rot="-978565">
            <a:off x="15242235" y="1619921"/>
            <a:ext cx="2112107" cy="2386562"/>
          </a:xfrm>
          <a:custGeom>
            <a:avLst/>
            <a:gdLst/>
            <a:ahLst/>
            <a:cxnLst/>
            <a:rect r="r" b="b" t="t" l="l"/>
            <a:pathLst>
              <a:path h="2386562" w="2112107">
                <a:moveTo>
                  <a:pt x="0" y="0"/>
                </a:moveTo>
                <a:lnTo>
                  <a:pt x="2112107" y="0"/>
                </a:lnTo>
                <a:lnTo>
                  <a:pt x="2112107" y="2386561"/>
                </a:lnTo>
                <a:lnTo>
                  <a:pt x="0" y="2386561"/>
                </a:lnTo>
                <a:lnTo>
                  <a:pt x="0" y="0"/>
                </a:lnTo>
                <a:close/>
              </a:path>
            </a:pathLst>
          </a:custGeom>
          <a:blipFill>
            <a:blip r:embed="rId11"/>
            <a:stretch>
              <a:fillRect l="0" t="0" r="0" b="0"/>
            </a:stretch>
          </a:blipFill>
        </p:spPr>
      </p:sp>
      <p:sp>
        <p:nvSpPr>
          <p:cNvPr name="Freeform 13" id="13"/>
          <p:cNvSpPr/>
          <p:nvPr/>
        </p:nvSpPr>
        <p:spPr>
          <a:xfrm flipH="false" flipV="false" rot="0">
            <a:off x="16032837" y="5289082"/>
            <a:ext cx="1614111" cy="2514904"/>
          </a:xfrm>
          <a:custGeom>
            <a:avLst/>
            <a:gdLst/>
            <a:ahLst/>
            <a:cxnLst/>
            <a:rect r="r" b="b" t="t" l="l"/>
            <a:pathLst>
              <a:path h="2514904" w="1614111">
                <a:moveTo>
                  <a:pt x="0" y="0"/>
                </a:moveTo>
                <a:lnTo>
                  <a:pt x="1614111" y="0"/>
                </a:lnTo>
                <a:lnTo>
                  <a:pt x="1614111" y="2514904"/>
                </a:lnTo>
                <a:lnTo>
                  <a:pt x="0" y="251490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5400000">
            <a:off x="13268086" y="4367164"/>
            <a:ext cx="8289535" cy="11028261"/>
          </a:xfrm>
          <a:custGeom>
            <a:avLst/>
            <a:gdLst/>
            <a:ahLst/>
            <a:cxnLst/>
            <a:rect r="r" b="b" t="t" l="l"/>
            <a:pathLst>
              <a:path h="11028261" w="8289535">
                <a:moveTo>
                  <a:pt x="0" y="0"/>
                </a:moveTo>
                <a:lnTo>
                  <a:pt x="8289534" y="0"/>
                </a:lnTo>
                <a:lnTo>
                  <a:pt x="8289534" y="11028261"/>
                </a:lnTo>
                <a:lnTo>
                  <a:pt x="0" y="11028261"/>
                </a:lnTo>
                <a:lnTo>
                  <a:pt x="0" y="0"/>
                </a:lnTo>
                <a:close/>
              </a:path>
            </a:pathLst>
          </a:custGeom>
          <a:blipFill>
            <a:blip r:embed="rId4">
              <a:alphaModFix amt="80000"/>
            </a:blip>
            <a:stretch>
              <a:fillRect l="-9368" t="0" r="-9368" b="0"/>
            </a:stretch>
          </a:blipFill>
        </p:spPr>
      </p:sp>
      <p:sp>
        <p:nvSpPr>
          <p:cNvPr name="Freeform 4" id="4"/>
          <p:cNvSpPr/>
          <p:nvPr/>
        </p:nvSpPr>
        <p:spPr>
          <a:xfrm flipH="false" flipV="false" rot="0">
            <a:off x="-3627419" y="-3827405"/>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5">
              <a:alphaModFix amt="80000"/>
            </a:blip>
            <a:stretch>
              <a:fillRect l="0" t="0" r="0" b="0"/>
            </a:stretch>
          </a:blipFill>
        </p:spPr>
      </p:sp>
      <p:sp>
        <p:nvSpPr>
          <p:cNvPr name="Freeform 5" id="5"/>
          <p:cNvSpPr/>
          <p:nvPr/>
        </p:nvSpPr>
        <p:spPr>
          <a:xfrm flipH="false" flipV="false" rot="0">
            <a:off x="-1448181" y="8403861"/>
            <a:ext cx="2896362" cy="2896362"/>
          </a:xfrm>
          <a:custGeom>
            <a:avLst/>
            <a:gdLst/>
            <a:ahLst/>
            <a:cxnLst/>
            <a:rect r="r" b="b" t="t" l="l"/>
            <a:pathLst>
              <a:path h="2896362" w="2896362">
                <a:moveTo>
                  <a:pt x="0" y="0"/>
                </a:moveTo>
                <a:lnTo>
                  <a:pt x="2896362" y="0"/>
                </a:lnTo>
                <a:lnTo>
                  <a:pt x="2896362"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523882" y="-1160786"/>
            <a:ext cx="2896362" cy="2896362"/>
          </a:xfrm>
          <a:custGeom>
            <a:avLst/>
            <a:gdLst/>
            <a:ahLst/>
            <a:cxnLst/>
            <a:rect r="r" b="b" t="t" l="l"/>
            <a:pathLst>
              <a:path h="2896362" w="2896362">
                <a:moveTo>
                  <a:pt x="0" y="0"/>
                </a:moveTo>
                <a:lnTo>
                  <a:pt x="2896361" y="0"/>
                </a:lnTo>
                <a:lnTo>
                  <a:pt x="2896361"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845546" y="1028700"/>
            <a:ext cx="14232682" cy="1228841"/>
          </a:xfrm>
          <a:prstGeom prst="rect">
            <a:avLst/>
          </a:prstGeom>
        </p:spPr>
        <p:txBody>
          <a:bodyPr anchor="t" rtlCol="false" tIns="0" lIns="0" bIns="0" rIns="0">
            <a:spAutoFit/>
          </a:bodyPr>
          <a:lstStyle/>
          <a:p>
            <a:pPr algn="ctr" marL="0" indent="0" lvl="0">
              <a:lnSpc>
                <a:spcPts val="8238"/>
              </a:lnSpc>
            </a:pPr>
            <a:r>
              <a:rPr lang="en-US" b="true" sz="7699">
                <a:solidFill>
                  <a:srgbClr val="FFFFFF"/>
                </a:solidFill>
                <a:latin typeface="Neo Tech Bold"/>
                <a:ea typeface="Neo Tech Bold"/>
                <a:cs typeface="Neo Tech Bold"/>
                <a:sym typeface="Neo Tech Bold"/>
              </a:rPr>
              <a:t>Emergency Call Settings</a:t>
            </a:r>
          </a:p>
        </p:txBody>
      </p:sp>
      <p:sp>
        <p:nvSpPr>
          <p:cNvPr name="TextBox 8" id="8"/>
          <p:cNvSpPr txBox="true"/>
          <p:nvPr/>
        </p:nvSpPr>
        <p:spPr>
          <a:xfrm rot="0">
            <a:off x="2550539" y="3520993"/>
            <a:ext cx="6825815" cy="2299576"/>
          </a:xfrm>
          <a:prstGeom prst="rect">
            <a:avLst/>
          </a:prstGeom>
        </p:spPr>
        <p:txBody>
          <a:bodyPr anchor="t" rtlCol="false" tIns="0" lIns="0" bIns="0" rIns="0">
            <a:spAutoFit/>
          </a:bodyPr>
          <a:lstStyle/>
          <a:p>
            <a:pPr algn="l" marL="580773" indent="-290387" lvl="1">
              <a:lnSpc>
                <a:spcPts val="4546"/>
              </a:lnSpc>
              <a:buFont typeface="Arial"/>
              <a:buChar char="•"/>
            </a:pPr>
            <a:r>
              <a:rPr lang="en-US" b="true" sz="2690">
                <a:solidFill>
                  <a:srgbClr val="FFFFFF"/>
                </a:solidFill>
                <a:latin typeface="Neo Tech Bold"/>
                <a:ea typeface="Neo Tech Bold"/>
                <a:cs typeface="Neo Tech Bold"/>
                <a:sym typeface="Neo Tech Bold"/>
              </a:rPr>
              <a:t>Quickly press the side button 5 times to call emergency services</a:t>
            </a:r>
          </a:p>
          <a:p>
            <a:pPr algn="l" marL="580773" indent="-290387" lvl="1">
              <a:lnSpc>
                <a:spcPts val="4546"/>
              </a:lnSpc>
              <a:buFont typeface="Arial"/>
              <a:buChar char="•"/>
            </a:pPr>
            <a:r>
              <a:rPr lang="en-US" b="true" sz="2690">
                <a:solidFill>
                  <a:srgbClr val="FFFFFF"/>
                </a:solidFill>
                <a:latin typeface="Neo Tech Bold"/>
                <a:ea typeface="Neo Tech Bold"/>
                <a:cs typeface="Neo Tech Bold"/>
                <a:sym typeface="Neo Tech Bold"/>
              </a:rPr>
              <a:t>Automatically alerts your emergency contacts if enabled</a:t>
            </a:r>
          </a:p>
        </p:txBody>
      </p:sp>
      <p:sp>
        <p:nvSpPr>
          <p:cNvPr name="TextBox 9" id="9"/>
          <p:cNvSpPr txBox="true"/>
          <p:nvPr/>
        </p:nvSpPr>
        <p:spPr>
          <a:xfrm rot="0">
            <a:off x="2766326" y="2443690"/>
            <a:ext cx="3197121" cy="1088877"/>
          </a:xfrm>
          <a:prstGeom prst="rect">
            <a:avLst/>
          </a:prstGeom>
        </p:spPr>
        <p:txBody>
          <a:bodyPr anchor="t" rtlCol="false" tIns="0" lIns="0" bIns="0" rIns="0">
            <a:spAutoFit/>
          </a:bodyPr>
          <a:lstStyle/>
          <a:p>
            <a:pPr algn="ctr" marL="0" indent="0" lvl="0">
              <a:lnSpc>
                <a:spcPts val="8164"/>
              </a:lnSpc>
            </a:pPr>
            <a:r>
              <a:rPr lang="en-US" b="true" sz="5406" spc="248">
                <a:solidFill>
                  <a:srgbClr val="FFFFFF"/>
                </a:solidFill>
                <a:latin typeface="Neo Tech Bold"/>
                <a:ea typeface="Neo Tech Bold"/>
                <a:cs typeface="Neo Tech Bold"/>
                <a:sym typeface="Neo Tech Bold"/>
              </a:rPr>
              <a:t>iPhone: </a:t>
            </a:r>
          </a:p>
        </p:txBody>
      </p:sp>
      <p:sp>
        <p:nvSpPr>
          <p:cNvPr name="TextBox 10" id="10"/>
          <p:cNvSpPr txBox="true"/>
          <p:nvPr/>
        </p:nvSpPr>
        <p:spPr>
          <a:xfrm rot="0">
            <a:off x="9967613" y="2443690"/>
            <a:ext cx="3197121" cy="1088877"/>
          </a:xfrm>
          <a:prstGeom prst="rect">
            <a:avLst/>
          </a:prstGeom>
        </p:spPr>
        <p:txBody>
          <a:bodyPr anchor="t" rtlCol="false" tIns="0" lIns="0" bIns="0" rIns="0">
            <a:spAutoFit/>
          </a:bodyPr>
          <a:lstStyle/>
          <a:p>
            <a:pPr algn="ctr" marL="0" indent="0" lvl="0">
              <a:lnSpc>
                <a:spcPts val="8164"/>
              </a:lnSpc>
            </a:pPr>
            <a:r>
              <a:rPr lang="en-US" b="true" sz="5406" spc="248">
                <a:solidFill>
                  <a:srgbClr val="FFFFFF"/>
                </a:solidFill>
                <a:latin typeface="Neo Tech Bold"/>
                <a:ea typeface="Neo Tech Bold"/>
                <a:cs typeface="Neo Tech Bold"/>
                <a:sym typeface="Neo Tech Bold"/>
              </a:rPr>
              <a:t>Android:</a:t>
            </a:r>
          </a:p>
        </p:txBody>
      </p:sp>
      <p:sp>
        <p:nvSpPr>
          <p:cNvPr name="TextBox 11" id="11"/>
          <p:cNvSpPr txBox="true"/>
          <p:nvPr/>
        </p:nvSpPr>
        <p:spPr>
          <a:xfrm rot="0">
            <a:off x="9808874" y="3520993"/>
            <a:ext cx="6711720" cy="2299575"/>
          </a:xfrm>
          <a:prstGeom prst="rect">
            <a:avLst/>
          </a:prstGeom>
        </p:spPr>
        <p:txBody>
          <a:bodyPr anchor="t" rtlCol="false" tIns="0" lIns="0" bIns="0" rIns="0">
            <a:spAutoFit/>
          </a:bodyPr>
          <a:lstStyle/>
          <a:p>
            <a:pPr algn="l" marL="580775" indent="-290387" lvl="1">
              <a:lnSpc>
                <a:spcPts val="4546"/>
              </a:lnSpc>
              <a:buFont typeface="Arial"/>
              <a:buChar char="•"/>
            </a:pPr>
            <a:r>
              <a:rPr lang="en-US" b="true" sz="2690">
                <a:solidFill>
                  <a:srgbClr val="FFFFFF"/>
                </a:solidFill>
                <a:latin typeface="Neo Tech Bold"/>
                <a:ea typeface="Neo Tech Bold"/>
                <a:cs typeface="Neo Tech Bold"/>
                <a:sym typeface="Neo Tech Bold"/>
              </a:rPr>
              <a:t>Found in Settings &gt; Safety &amp; Emergency</a:t>
            </a:r>
          </a:p>
          <a:p>
            <a:pPr algn="l" marL="580775" indent="-290387" lvl="1">
              <a:lnSpc>
                <a:spcPts val="4546"/>
              </a:lnSpc>
              <a:buFont typeface="Arial"/>
              <a:buChar char="•"/>
            </a:pPr>
            <a:r>
              <a:rPr lang="en-US" b="true" sz="2690">
                <a:solidFill>
                  <a:srgbClr val="FFFFFF"/>
                </a:solidFill>
                <a:latin typeface="Neo Tech Bold"/>
                <a:ea typeface="Neo Tech Bold"/>
                <a:cs typeface="Neo Tech Bold"/>
                <a:sym typeface="Neo Tech Bold"/>
              </a:rPr>
              <a:t>Can ca</a:t>
            </a:r>
            <a:r>
              <a:rPr lang="en-US" b="true" sz="2690">
                <a:solidFill>
                  <a:srgbClr val="FFFFFF"/>
                </a:solidFill>
                <a:latin typeface="Neo Tech Bold"/>
                <a:ea typeface="Neo Tech Bold"/>
                <a:cs typeface="Neo Tech Bold"/>
                <a:sym typeface="Neo Tech Bold"/>
              </a:rPr>
              <a:t>ll</a:t>
            </a:r>
            <a:r>
              <a:rPr lang="en-US" b="true" sz="2690">
                <a:solidFill>
                  <a:srgbClr val="FFFFFF"/>
                </a:solidFill>
                <a:latin typeface="Neo Tech Bold"/>
                <a:ea typeface="Neo Tech Bold"/>
                <a:cs typeface="Neo Tech Bold"/>
                <a:sym typeface="Neo Tech Bold"/>
              </a:rPr>
              <a:t> 911, share your loc</a:t>
            </a:r>
            <a:r>
              <a:rPr lang="en-US" b="true" sz="2690">
                <a:solidFill>
                  <a:srgbClr val="FFFFFF"/>
                </a:solidFill>
                <a:latin typeface="Neo Tech Bold"/>
                <a:ea typeface="Neo Tech Bold"/>
                <a:cs typeface="Neo Tech Bold"/>
                <a:sym typeface="Neo Tech Bold"/>
              </a:rPr>
              <a:t>a</a:t>
            </a:r>
            <a:r>
              <a:rPr lang="en-US" b="true" sz="2690">
                <a:solidFill>
                  <a:srgbClr val="FFFFFF"/>
                </a:solidFill>
                <a:latin typeface="Neo Tech Bold"/>
                <a:ea typeface="Neo Tech Bold"/>
                <a:cs typeface="Neo Tech Bold"/>
                <a:sym typeface="Neo Tech Bold"/>
              </a:rPr>
              <a:t>ti</a:t>
            </a:r>
            <a:r>
              <a:rPr lang="en-US" b="true" sz="2690">
                <a:solidFill>
                  <a:srgbClr val="FFFFFF"/>
                </a:solidFill>
                <a:latin typeface="Neo Tech Bold"/>
                <a:ea typeface="Neo Tech Bold"/>
                <a:cs typeface="Neo Tech Bold"/>
                <a:sym typeface="Neo Tech Bold"/>
              </a:rPr>
              <a:t>on,</a:t>
            </a:r>
            <a:r>
              <a:rPr lang="en-US" b="true" sz="2690">
                <a:solidFill>
                  <a:srgbClr val="FFFFFF"/>
                </a:solidFill>
                <a:latin typeface="Neo Tech Bold"/>
                <a:ea typeface="Neo Tech Bold"/>
                <a:cs typeface="Neo Tech Bold"/>
                <a:sym typeface="Neo Tech Bold"/>
              </a:rPr>
              <a:t> and</a:t>
            </a:r>
            <a:r>
              <a:rPr lang="en-US" b="true" sz="2690">
                <a:solidFill>
                  <a:srgbClr val="FFFFFF"/>
                </a:solidFill>
                <a:latin typeface="Neo Tech Bold"/>
                <a:ea typeface="Neo Tech Bold"/>
                <a:cs typeface="Neo Tech Bold"/>
                <a:sym typeface="Neo Tech Bold"/>
              </a:rPr>
              <a:t> </a:t>
            </a:r>
            <a:r>
              <a:rPr lang="en-US" b="true" sz="2690">
                <a:solidFill>
                  <a:srgbClr val="FFFFFF"/>
                </a:solidFill>
                <a:latin typeface="Neo Tech Bold"/>
                <a:ea typeface="Neo Tech Bold"/>
                <a:cs typeface="Neo Tech Bold"/>
                <a:sym typeface="Neo Tech Bold"/>
              </a:rPr>
              <a:t>ale</a:t>
            </a:r>
            <a:r>
              <a:rPr lang="en-US" b="true" sz="2690">
                <a:solidFill>
                  <a:srgbClr val="FFFFFF"/>
                </a:solidFill>
                <a:latin typeface="Neo Tech Bold"/>
                <a:ea typeface="Neo Tech Bold"/>
                <a:cs typeface="Neo Tech Bold"/>
                <a:sym typeface="Neo Tech Bold"/>
              </a:rPr>
              <a:t>rt eme</a:t>
            </a:r>
            <a:r>
              <a:rPr lang="en-US" b="true" sz="2690">
                <a:solidFill>
                  <a:srgbClr val="FFFFFF"/>
                </a:solidFill>
                <a:latin typeface="Neo Tech Bold"/>
                <a:ea typeface="Neo Tech Bold"/>
                <a:cs typeface="Neo Tech Bold"/>
                <a:sym typeface="Neo Tech Bold"/>
              </a:rPr>
              <a:t>rgency cont</a:t>
            </a:r>
            <a:r>
              <a:rPr lang="en-US" b="true" sz="2690">
                <a:solidFill>
                  <a:srgbClr val="FFFFFF"/>
                </a:solidFill>
                <a:latin typeface="Neo Tech Bold"/>
                <a:ea typeface="Neo Tech Bold"/>
                <a:cs typeface="Neo Tech Bold"/>
                <a:sym typeface="Neo Tech Bold"/>
              </a:rPr>
              <a:t>acts</a:t>
            </a:r>
          </a:p>
        </p:txBody>
      </p:sp>
      <p:sp>
        <p:nvSpPr>
          <p:cNvPr name="Freeform 12" id="12"/>
          <p:cNvSpPr/>
          <p:nvPr/>
        </p:nvSpPr>
        <p:spPr>
          <a:xfrm flipH="false" flipV="false" rot="0">
            <a:off x="678976" y="867143"/>
            <a:ext cx="1736866" cy="1736866"/>
          </a:xfrm>
          <a:custGeom>
            <a:avLst/>
            <a:gdLst/>
            <a:ahLst/>
            <a:cxnLst/>
            <a:rect r="r" b="b" t="t" l="l"/>
            <a:pathLst>
              <a:path h="1736866" w="1736866">
                <a:moveTo>
                  <a:pt x="0" y="0"/>
                </a:moveTo>
                <a:lnTo>
                  <a:pt x="1736866" y="0"/>
                </a:lnTo>
                <a:lnTo>
                  <a:pt x="1736866" y="1736866"/>
                </a:lnTo>
                <a:lnTo>
                  <a:pt x="0" y="17368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318145">
            <a:off x="15105650" y="974697"/>
            <a:ext cx="1911278" cy="2159636"/>
          </a:xfrm>
          <a:custGeom>
            <a:avLst/>
            <a:gdLst/>
            <a:ahLst/>
            <a:cxnLst/>
            <a:rect r="r" b="b" t="t" l="l"/>
            <a:pathLst>
              <a:path h="2159636" w="1911278">
                <a:moveTo>
                  <a:pt x="0" y="0"/>
                </a:moveTo>
                <a:lnTo>
                  <a:pt x="1911278" y="0"/>
                </a:lnTo>
                <a:lnTo>
                  <a:pt x="1911278" y="2159636"/>
                </a:lnTo>
                <a:lnTo>
                  <a:pt x="0" y="2159636"/>
                </a:lnTo>
                <a:lnTo>
                  <a:pt x="0" y="0"/>
                </a:lnTo>
                <a:close/>
              </a:path>
            </a:pathLst>
          </a:custGeom>
          <a:blipFill>
            <a:blip r:embed="rId10"/>
            <a:stretch>
              <a:fillRect l="0" t="0" r="0" b="0"/>
            </a:stretch>
          </a:blipFill>
        </p:spPr>
      </p:sp>
      <p:sp>
        <p:nvSpPr>
          <p:cNvPr name="Freeform 14" id="14"/>
          <p:cNvSpPr/>
          <p:nvPr/>
        </p:nvSpPr>
        <p:spPr>
          <a:xfrm flipH="false" flipV="false" rot="0">
            <a:off x="15899364" y="6681007"/>
            <a:ext cx="1614111" cy="2514904"/>
          </a:xfrm>
          <a:custGeom>
            <a:avLst/>
            <a:gdLst/>
            <a:ahLst/>
            <a:cxnLst/>
            <a:rect r="r" b="b" t="t" l="l"/>
            <a:pathLst>
              <a:path h="2514904" w="1614111">
                <a:moveTo>
                  <a:pt x="0" y="0"/>
                </a:moveTo>
                <a:lnTo>
                  <a:pt x="1614111" y="0"/>
                </a:lnTo>
                <a:lnTo>
                  <a:pt x="1614111" y="2514904"/>
                </a:lnTo>
                <a:lnTo>
                  <a:pt x="0" y="251490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5" id="15"/>
          <p:cNvSpPr/>
          <p:nvPr/>
        </p:nvSpPr>
        <p:spPr>
          <a:xfrm flipH="false" flipV="false" rot="0">
            <a:off x="760066" y="6865821"/>
            <a:ext cx="1574686" cy="2392479"/>
          </a:xfrm>
          <a:custGeom>
            <a:avLst/>
            <a:gdLst/>
            <a:ahLst/>
            <a:cxnLst/>
            <a:rect r="r" b="b" t="t" l="l"/>
            <a:pathLst>
              <a:path h="2392479" w="1574686">
                <a:moveTo>
                  <a:pt x="0" y="0"/>
                </a:moveTo>
                <a:lnTo>
                  <a:pt x="1574686" y="0"/>
                </a:lnTo>
                <a:lnTo>
                  <a:pt x="1574686" y="2392479"/>
                </a:lnTo>
                <a:lnTo>
                  <a:pt x="0" y="23924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6" id="16"/>
          <p:cNvSpPr txBox="true"/>
          <p:nvPr/>
        </p:nvSpPr>
        <p:spPr>
          <a:xfrm rot="0">
            <a:off x="2049555" y="6139996"/>
            <a:ext cx="7336324" cy="890121"/>
          </a:xfrm>
          <a:prstGeom prst="rect">
            <a:avLst/>
          </a:prstGeom>
        </p:spPr>
        <p:txBody>
          <a:bodyPr anchor="t" rtlCol="false" tIns="0" lIns="0" bIns="0" rIns="0">
            <a:spAutoFit/>
          </a:bodyPr>
          <a:lstStyle/>
          <a:p>
            <a:pPr algn="ctr" marL="0" indent="0" lvl="0">
              <a:lnSpc>
                <a:spcPts val="6654"/>
              </a:lnSpc>
            </a:pPr>
            <a:r>
              <a:rPr lang="en-US" b="true" sz="4407" spc="202">
                <a:solidFill>
                  <a:srgbClr val="FFFFFF"/>
                </a:solidFill>
                <a:latin typeface="Neo Tech Bold"/>
                <a:ea typeface="Neo Tech Bold"/>
                <a:cs typeface="Neo Tech Bold"/>
                <a:sym typeface="Neo Tech Bold"/>
              </a:rPr>
              <a:t>Medical Features: </a:t>
            </a:r>
          </a:p>
        </p:txBody>
      </p:sp>
      <p:sp>
        <p:nvSpPr>
          <p:cNvPr name="TextBox 17" id="17"/>
          <p:cNvSpPr txBox="true"/>
          <p:nvPr/>
        </p:nvSpPr>
        <p:spPr>
          <a:xfrm rot="0">
            <a:off x="2775851" y="7001542"/>
            <a:ext cx="12637011" cy="2592057"/>
          </a:xfrm>
          <a:prstGeom prst="rect">
            <a:avLst/>
          </a:prstGeom>
        </p:spPr>
        <p:txBody>
          <a:bodyPr anchor="t" rtlCol="false" tIns="0" lIns="0" bIns="0" rIns="0">
            <a:spAutoFit/>
          </a:bodyPr>
          <a:lstStyle/>
          <a:p>
            <a:pPr algn="l" marL="645542" indent="-322771" lvl="1">
              <a:lnSpc>
                <a:spcPts val="5053"/>
              </a:lnSpc>
              <a:buFont typeface="Arial"/>
              <a:buChar char="•"/>
            </a:pPr>
            <a:r>
              <a:rPr lang="en-US" b="true" sz="2990">
                <a:solidFill>
                  <a:srgbClr val="FFFFFF"/>
                </a:solidFill>
                <a:latin typeface="Neo Tech Bold"/>
                <a:ea typeface="Neo Tech Bold"/>
                <a:cs typeface="Neo Tech Bold"/>
                <a:sym typeface="Neo Tech Bold"/>
              </a:rPr>
              <a:t>Our phones have the option to add medical information in case of emergencies, like conditions, allergies, medications.</a:t>
            </a:r>
          </a:p>
          <a:p>
            <a:pPr algn="l" marL="645542" indent="-322771" lvl="1">
              <a:lnSpc>
                <a:spcPts val="5053"/>
              </a:lnSpc>
              <a:buFont typeface="Arial"/>
              <a:buChar char="•"/>
            </a:pPr>
            <a:r>
              <a:rPr lang="en-US" b="true" sz="2990">
                <a:solidFill>
                  <a:srgbClr val="FFFFFF"/>
                </a:solidFill>
                <a:latin typeface="Neo Tech Bold"/>
                <a:ea typeface="Neo Tech Bold"/>
                <a:cs typeface="Neo Tech Bold"/>
                <a:sym typeface="Neo Tech Bold"/>
              </a:rPr>
              <a:t>These can be accessed through the lock screen</a:t>
            </a:r>
          </a:p>
          <a:p>
            <a:pPr algn="l" marL="645542" indent="-322771" lvl="1">
              <a:lnSpc>
                <a:spcPts val="5053"/>
              </a:lnSpc>
              <a:buFont typeface="Arial"/>
              <a:buChar char="•"/>
            </a:pPr>
            <a:r>
              <a:rPr lang="en-US" b="true" sz="2990">
                <a:solidFill>
                  <a:srgbClr val="FFFFFF"/>
                </a:solidFill>
                <a:latin typeface="Neo Tech Bold"/>
                <a:ea typeface="Neo Tech Bold"/>
                <a:cs typeface="Neo Tech Bold"/>
                <a:sym typeface="Neo Tech Bold"/>
              </a:rPr>
              <a:t>Set up in </a:t>
            </a:r>
            <a:r>
              <a:rPr lang="en-US" b="true" sz="2990" u="sng">
                <a:solidFill>
                  <a:srgbClr val="FFFFFF"/>
                </a:solidFill>
                <a:latin typeface="Neo Tech Bold"/>
                <a:ea typeface="Neo Tech Bold"/>
                <a:cs typeface="Neo Tech Bold"/>
                <a:sym typeface="Neo Tech Bold"/>
              </a:rPr>
              <a:t>Health app (iPhone)</a:t>
            </a:r>
            <a:r>
              <a:rPr lang="en-US" b="true" sz="2990">
                <a:solidFill>
                  <a:srgbClr val="FFFFFF"/>
                </a:solidFill>
                <a:latin typeface="Neo Tech Bold"/>
                <a:ea typeface="Neo Tech Bold"/>
                <a:cs typeface="Neo Tech Bold"/>
                <a:sym typeface="Neo Tech Bold"/>
              </a:rPr>
              <a:t> or </a:t>
            </a:r>
            <a:r>
              <a:rPr lang="en-US" b="true" sz="2990" u="sng">
                <a:solidFill>
                  <a:srgbClr val="FFFFFF"/>
                </a:solidFill>
                <a:latin typeface="Neo Tech Bold"/>
                <a:ea typeface="Neo Tech Bold"/>
                <a:cs typeface="Neo Tech Bold"/>
                <a:sym typeface="Neo Tech Bold"/>
              </a:rPr>
              <a:t>Emergency Info (Android)</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3"/>
            <a:stretch>
              <a:fillRect l="0" t="0" r="0" b="0"/>
            </a:stretch>
          </a:blipFill>
        </p:spPr>
      </p:sp>
      <p:sp>
        <p:nvSpPr>
          <p:cNvPr name="Freeform 3" id="3"/>
          <p:cNvSpPr/>
          <p:nvPr/>
        </p:nvSpPr>
        <p:spPr>
          <a:xfrm flipH="false" flipV="false" rot="5400000">
            <a:off x="-3928774" y="4614303"/>
            <a:ext cx="8289535" cy="9287994"/>
          </a:xfrm>
          <a:custGeom>
            <a:avLst/>
            <a:gdLst/>
            <a:ahLst/>
            <a:cxnLst/>
            <a:rect r="r" b="b" t="t" l="l"/>
            <a:pathLst>
              <a:path h="9287994" w="8289535">
                <a:moveTo>
                  <a:pt x="0" y="0"/>
                </a:moveTo>
                <a:lnTo>
                  <a:pt x="8289534" y="0"/>
                </a:lnTo>
                <a:lnTo>
                  <a:pt x="8289534" y="9287994"/>
                </a:lnTo>
                <a:lnTo>
                  <a:pt x="0" y="9287994"/>
                </a:lnTo>
                <a:lnTo>
                  <a:pt x="0" y="0"/>
                </a:lnTo>
                <a:close/>
              </a:path>
            </a:pathLst>
          </a:custGeom>
          <a:blipFill>
            <a:blip r:embed="rId4">
              <a:alphaModFix amt="80000"/>
            </a:blip>
            <a:stretch>
              <a:fillRect l="0" t="0" r="0" b="0"/>
            </a:stretch>
          </a:blipFill>
        </p:spPr>
      </p:sp>
      <p:sp>
        <p:nvSpPr>
          <p:cNvPr name="Freeform 4" id="4"/>
          <p:cNvSpPr/>
          <p:nvPr/>
        </p:nvSpPr>
        <p:spPr>
          <a:xfrm flipH="false" flipV="false" rot="0">
            <a:off x="12199506" y="-3116067"/>
            <a:ext cx="10516497" cy="8978460"/>
          </a:xfrm>
          <a:custGeom>
            <a:avLst/>
            <a:gdLst/>
            <a:ahLst/>
            <a:cxnLst/>
            <a:rect r="r" b="b" t="t" l="l"/>
            <a:pathLst>
              <a:path h="8978460" w="10516497">
                <a:moveTo>
                  <a:pt x="0" y="0"/>
                </a:moveTo>
                <a:lnTo>
                  <a:pt x="10516498" y="0"/>
                </a:lnTo>
                <a:lnTo>
                  <a:pt x="10516498" y="8978459"/>
                </a:lnTo>
                <a:lnTo>
                  <a:pt x="0" y="8978459"/>
                </a:lnTo>
                <a:lnTo>
                  <a:pt x="0" y="0"/>
                </a:lnTo>
                <a:close/>
              </a:path>
            </a:pathLst>
          </a:custGeom>
          <a:blipFill>
            <a:blip r:embed="rId5">
              <a:alphaModFix amt="80000"/>
            </a:blip>
            <a:stretch>
              <a:fillRect l="0" t="0" r="0" b="0"/>
            </a:stretch>
          </a:blipFill>
        </p:spPr>
      </p:sp>
      <p:sp>
        <p:nvSpPr>
          <p:cNvPr name="TextBox 5" id="5"/>
          <p:cNvSpPr txBox="true"/>
          <p:nvPr/>
        </p:nvSpPr>
        <p:spPr>
          <a:xfrm rot="0">
            <a:off x="2617508" y="3700838"/>
            <a:ext cx="13072034" cy="3234677"/>
          </a:xfrm>
          <a:prstGeom prst="rect">
            <a:avLst/>
          </a:prstGeom>
        </p:spPr>
        <p:txBody>
          <a:bodyPr anchor="t" rtlCol="false" tIns="0" lIns="0" bIns="0" rIns="0">
            <a:spAutoFit/>
          </a:bodyPr>
          <a:lstStyle/>
          <a:p>
            <a:pPr algn="ctr" marL="0" indent="0" lvl="0">
              <a:lnSpc>
                <a:spcPts val="11686"/>
              </a:lnSpc>
            </a:pPr>
            <a:r>
              <a:rPr lang="en-US" b="true" sz="10922">
                <a:solidFill>
                  <a:srgbClr val="FFFFFF"/>
                </a:solidFill>
                <a:latin typeface="Neo Tech Bold"/>
                <a:ea typeface="Neo Tech Bold"/>
                <a:cs typeface="Neo Tech Bold"/>
                <a:sym typeface="Neo Tech Bold"/>
              </a:rPr>
              <a:t>Let’s test your knowledge!</a:t>
            </a:r>
          </a:p>
        </p:txBody>
      </p:sp>
      <p:sp>
        <p:nvSpPr>
          <p:cNvPr name="Freeform 6" id="6"/>
          <p:cNvSpPr/>
          <p:nvPr/>
        </p:nvSpPr>
        <p:spPr>
          <a:xfrm flipH="false" flipV="false" rot="0">
            <a:off x="-1448181" y="-1104614"/>
            <a:ext cx="2896362" cy="2896362"/>
          </a:xfrm>
          <a:custGeom>
            <a:avLst/>
            <a:gdLst/>
            <a:ahLst/>
            <a:cxnLst/>
            <a:rect r="r" b="b" t="t" l="l"/>
            <a:pathLst>
              <a:path h="2896362" w="2896362">
                <a:moveTo>
                  <a:pt x="0" y="0"/>
                </a:moveTo>
                <a:lnTo>
                  <a:pt x="2896362" y="0"/>
                </a:lnTo>
                <a:lnTo>
                  <a:pt x="2896362" y="2896361"/>
                </a:lnTo>
                <a:lnTo>
                  <a:pt x="0" y="28963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6523882" y="8403861"/>
            <a:ext cx="2896362" cy="2896362"/>
          </a:xfrm>
          <a:custGeom>
            <a:avLst/>
            <a:gdLst/>
            <a:ahLst/>
            <a:cxnLst/>
            <a:rect r="r" b="b" t="t" l="l"/>
            <a:pathLst>
              <a:path h="2896362" w="2896362">
                <a:moveTo>
                  <a:pt x="0" y="0"/>
                </a:moveTo>
                <a:lnTo>
                  <a:pt x="2896361" y="0"/>
                </a:lnTo>
                <a:lnTo>
                  <a:pt x="2896361"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3"/>
            <a:stretch>
              <a:fillRect l="0" t="0" r="0" b="0"/>
            </a:stretch>
          </a:blipFill>
        </p:spPr>
      </p:sp>
      <p:sp>
        <p:nvSpPr>
          <p:cNvPr name="Freeform 3" id="3"/>
          <p:cNvSpPr/>
          <p:nvPr/>
        </p:nvSpPr>
        <p:spPr>
          <a:xfrm flipH="false" flipV="false" rot="5400000">
            <a:off x="-3928774" y="4614303"/>
            <a:ext cx="8289535" cy="9287994"/>
          </a:xfrm>
          <a:custGeom>
            <a:avLst/>
            <a:gdLst/>
            <a:ahLst/>
            <a:cxnLst/>
            <a:rect r="r" b="b" t="t" l="l"/>
            <a:pathLst>
              <a:path h="9287994" w="8289535">
                <a:moveTo>
                  <a:pt x="0" y="0"/>
                </a:moveTo>
                <a:lnTo>
                  <a:pt x="8289534" y="0"/>
                </a:lnTo>
                <a:lnTo>
                  <a:pt x="8289534" y="9287994"/>
                </a:lnTo>
                <a:lnTo>
                  <a:pt x="0" y="9287994"/>
                </a:lnTo>
                <a:lnTo>
                  <a:pt x="0" y="0"/>
                </a:lnTo>
                <a:close/>
              </a:path>
            </a:pathLst>
          </a:custGeom>
          <a:blipFill>
            <a:blip r:embed="rId4">
              <a:alphaModFix amt="80000"/>
            </a:blip>
            <a:stretch>
              <a:fillRect l="0" t="0" r="0" b="0"/>
            </a:stretch>
          </a:blipFill>
        </p:spPr>
      </p:sp>
      <p:sp>
        <p:nvSpPr>
          <p:cNvPr name="Freeform 4" id="4"/>
          <p:cNvSpPr/>
          <p:nvPr/>
        </p:nvSpPr>
        <p:spPr>
          <a:xfrm flipH="false" flipV="false" rot="0">
            <a:off x="12199506" y="-3116067"/>
            <a:ext cx="10516497" cy="8978460"/>
          </a:xfrm>
          <a:custGeom>
            <a:avLst/>
            <a:gdLst/>
            <a:ahLst/>
            <a:cxnLst/>
            <a:rect r="r" b="b" t="t" l="l"/>
            <a:pathLst>
              <a:path h="8978460" w="10516497">
                <a:moveTo>
                  <a:pt x="0" y="0"/>
                </a:moveTo>
                <a:lnTo>
                  <a:pt x="10516498" y="0"/>
                </a:lnTo>
                <a:lnTo>
                  <a:pt x="10516498" y="8978459"/>
                </a:lnTo>
                <a:lnTo>
                  <a:pt x="0" y="8978459"/>
                </a:lnTo>
                <a:lnTo>
                  <a:pt x="0" y="0"/>
                </a:lnTo>
                <a:close/>
              </a:path>
            </a:pathLst>
          </a:custGeom>
          <a:blipFill>
            <a:blip r:embed="rId5">
              <a:alphaModFix amt="80000"/>
            </a:blip>
            <a:stretch>
              <a:fillRect l="0" t="0" r="0" b="0"/>
            </a:stretch>
          </a:blipFill>
        </p:spPr>
      </p:sp>
      <p:sp>
        <p:nvSpPr>
          <p:cNvPr name="TextBox 5" id="5"/>
          <p:cNvSpPr txBox="true"/>
          <p:nvPr/>
        </p:nvSpPr>
        <p:spPr>
          <a:xfrm rot="0">
            <a:off x="1882132" y="4126530"/>
            <a:ext cx="14523737" cy="2746686"/>
          </a:xfrm>
          <a:prstGeom prst="rect">
            <a:avLst/>
          </a:prstGeom>
        </p:spPr>
        <p:txBody>
          <a:bodyPr anchor="t" rtlCol="false" tIns="0" lIns="0" bIns="0" rIns="0">
            <a:spAutoFit/>
          </a:bodyPr>
          <a:lstStyle/>
          <a:p>
            <a:pPr algn="ctr">
              <a:lnSpc>
                <a:spcPts val="6810"/>
              </a:lnSpc>
            </a:pPr>
            <a:r>
              <a:rPr lang="en-US" sz="6364" b="true">
                <a:solidFill>
                  <a:srgbClr val="FFFFFF"/>
                </a:solidFill>
                <a:latin typeface="Neo Tech Bold"/>
                <a:ea typeface="Neo Tech Bold"/>
                <a:cs typeface="Neo Tech Bold"/>
                <a:sym typeface="Neo Tech Bold"/>
              </a:rPr>
              <a:t>1) What does </a:t>
            </a:r>
            <a:r>
              <a:rPr lang="en-US" b="true" sz="6364" u="sng">
                <a:solidFill>
                  <a:srgbClr val="FFFFFF"/>
                </a:solidFill>
                <a:latin typeface="Neo Tech Bold"/>
                <a:ea typeface="Neo Tech Bold"/>
                <a:cs typeface="Neo Tech Bold"/>
                <a:sym typeface="Neo Tech Bold"/>
              </a:rPr>
              <a:t>Silence Unknown Callers</a:t>
            </a:r>
            <a:r>
              <a:rPr lang="en-US" sz="6364" b="true">
                <a:solidFill>
                  <a:srgbClr val="FFFFFF"/>
                </a:solidFill>
                <a:latin typeface="Neo Tech Bold"/>
                <a:ea typeface="Neo Tech Bold"/>
                <a:cs typeface="Neo Tech Bold"/>
                <a:sym typeface="Neo Tech Bold"/>
              </a:rPr>
              <a:t> actually do?</a:t>
            </a:r>
          </a:p>
          <a:p>
            <a:pPr algn="ctr" marL="0" indent="0" lvl="0">
              <a:lnSpc>
                <a:spcPts val="6810"/>
              </a:lnSpc>
            </a:pPr>
          </a:p>
        </p:txBody>
      </p:sp>
      <p:sp>
        <p:nvSpPr>
          <p:cNvPr name="Freeform 6" id="6"/>
          <p:cNvSpPr/>
          <p:nvPr/>
        </p:nvSpPr>
        <p:spPr>
          <a:xfrm flipH="false" flipV="false" rot="0">
            <a:off x="-1448181" y="-1104614"/>
            <a:ext cx="2896362" cy="2896362"/>
          </a:xfrm>
          <a:custGeom>
            <a:avLst/>
            <a:gdLst/>
            <a:ahLst/>
            <a:cxnLst/>
            <a:rect r="r" b="b" t="t" l="l"/>
            <a:pathLst>
              <a:path h="2896362" w="2896362">
                <a:moveTo>
                  <a:pt x="0" y="0"/>
                </a:moveTo>
                <a:lnTo>
                  <a:pt x="2896362" y="0"/>
                </a:lnTo>
                <a:lnTo>
                  <a:pt x="2896362" y="2896361"/>
                </a:lnTo>
                <a:lnTo>
                  <a:pt x="0" y="28963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6523882" y="8403861"/>
            <a:ext cx="2896362" cy="2896362"/>
          </a:xfrm>
          <a:custGeom>
            <a:avLst/>
            <a:gdLst/>
            <a:ahLst/>
            <a:cxnLst/>
            <a:rect r="r" b="b" t="t" l="l"/>
            <a:pathLst>
              <a:path h="2896362" w="2896362">
                <a:moveTo>
                  <a:pt x="0" y="0"/>
                </a:moveTo>
                <a:lnTo>
                  <a:pt x="2896361" y="0"/>
                </a:lnTo>
                <a:lnTo>
                  <a:pt x="2896361"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3"/>
            <a:stretch>
              <a:fillRect l="0" t="0" r="0" b="0"/>
            </a:stretch>
          </a:blipFill>
        </p:spPr>
      </p:sp>
      <p:sp>
        <p:nvSpPr>
          <p:cNvPr name="Freeform 3" id="3"/>
          <p:cNvSpPr/>
          <p:nvPr/>
        </p:nvSpPr>
        <p:spPr>
          <a:xfrm flipH="false" flipV="false" rot="5400000">
            <a:off x="-3928774" y="4614303"/>
            <a:ext cx="8289535" cy="9287994"/>
          </a:xfrm>
          <a:custGeom>
            <a:avLst/>
            <a:gdLst/>
            <a:ahLst/>
            <a:cxnLst/>
            <a:rect r="r" b="b" t="t" l="l"/>
            <a:pathLst>
              <a:path h="9287994" w="8289535">
                <a:moveTo>
                  <a:pt x="0" y="0"/>
                </a:moveTo>
                <a:lnTo>
                  <a:pt x="8289534" y="0"/>
                </a:lnTo>
                <a:lnTo>
                  <a:pt x="8289534" y="9287994"/>
                </a:lnTo>
                <a:lnTo>
                  <a:pt x="0" y="9287994"/>
                </a:lnTo>
                <a:lnTo>
                  <a:pt x="0" y="0"/>
                </a:lnTo>
                <a:close/>
              </a:path>
            </a:pathLst>
          </a:custGeom>
          <a:blipFill>
            <a:blip r:embed="rId4">
              <a:alphaModFix amt="80000"/>
            </a:blip>
            <a:stretch>
              <a:fillRect l="0" t="0" r="0" b="0"/>
            </a:stretch>
          </a:blipFill>
        </p:spPr>
      </p:sp>
      <p:sp>
        <p:nvSpPr>
          <p:cNvPr name="Freeform 4" id="4"/>
          <p:cNvSpPr/>
          <p:nvPr/>
        </p:nvSpPr>
        <p:spPr>
          <a:xfrm flipH="false" flipV="false" rot="0">
            <a:off x="12199506" y="-3116067"/>
            <a:ext cx="10516497" cy="8978460"/>
          </a:xfrm>
          <a:custGeom>
            <a:avLst/>
            <a:gdLst/>
            <a:ahLst/>
            <a:cxnLst/>
            <a:rect r="r" b="b" t="t" l="l"/>
            <a:pathLst>
              <a:path h="8978460" w="10516497">
                <a:moveTo>
                  <a:pt x="0" y="0"/>
                </a:moveTo>
                <a:lnTo>
                  <a:pt x="10516498" y="0"/>
                </a:lnTo>
                <a:lnTo>
                  <a:pt x="10516498" y="8978459"/>
                </a:lnTo>
                <a:lnTo>
                  <a:pt x="0" y="8978459"/>
                </a:lnTo>
                <a:lnTo>
                  <a:pt x="0" y="0"/>
                </a:lnTo>
                <a:close/>
              </a:path>
            </a:pathLst>
          </a:custGeom>
          <a:blipFill>
            <a:blip r:embed="rId5">
              <a:alphaModFix amt="80000"/>
            </a:blip>
            <a:stretch>
              <a:fillRect l="0" t="0" r="0" b="0"/>
            </a:stretch>
          </a:blipFill>
        </p:spPr>
      </p:sp>
      <p:sp>
        <p:nvSpPr>
          <p:cNvPr name="Freeform 5" id="5"/>
          <p:cNvSpPr/>
          <p:nvPr/>
        </p:nvSpPr>
        <p:spPr>
          <a:xfrm flipH="false" flipV="false" rot="0">
            <a:off x="-1448181" y="-1104614"/>
            <a:ext cx="2896362" cy="2896362"/>
          </a:xfrm>
          <a:custGeom>
            <a:avLst/>
            <a:gdLst/>
            <a:ahLst/>
            <a:cxnLst/>
            <a:rect r="r" b="b" t="t" l="l"/>
            <a:pathLst>
              <a:path h="2896362" w="2896362">
                <a:moveTo>
                  <a:pt x="0" y="0"/>
                </a:moveTo>
                <a:lnTo>
                  <a:pt x="2896362" y="0"/>
                </a:lnTo>
                <a:lnTo>
                  <a:pt x="2896362" y="2896361"/>
                </a:lnTo>
                <a:lnTo>
                  <a:pt x="0" y="28963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523882" y="8403861"/>
            <a:ext cx="2896362" cy="2896362"/>
          </a:xfrm>
          <a:custGeom>
            <a:avLst/>
            <a:gdLst/>
            <a:ahLst/>
            <a:cxnLst/>
            <a:rect r="r" b="b" t="t" l="l"/>
            <a:pathLst>
              <a:path h="2896362" w="2896362">
                <a:moveTo>
                  <a:pt x="0" y="0"/>
                </a:moveTo>
                <a:lnTo>
                  <a:pt x="2896361" y="0"/>
                </a:lnTo>
                <a:lnTo>
                  <a:pt x="2896361"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412480" y="4129706"/>
            <a:ext cx="16045275" cy="1970437"/>
          </a:xfrm>
          <a:prstGeom prst="rect">
            <a:avLst/>
          </a:prstGeom>
        </p:spPr>
        <p:txBody>
          <a:bodyPr anchor="t" rtlCol="false" tIns="0" lIns="0" bIns="0" rIns="0">
            <a:spAutoFit/>
          </a:bodyPr>
          <a:lstStyle/>
          <a:p>
            <a:pPr algn="ctr">
              <a:lnSpc>
                <a:spcPts val="7121"/>
              </a:lnSpc>
              <a:spcBef>
                <a:spcPct val="0"/>
              </a:spcBef>
            </a:pPr>
            <a:r>
              <a:rPr lang="en-US" b="true" sz="6655">
                <a:solidFill>
                  <a:srgbClr val="FFFFFF"/>
                </a:solidFill>
                <a:latin typeface="Neo Tech Bold"/>
                <a:ea typeface="Neo Tech Bold"/>
                <a:cs typeface="Neo Tech Bold"/>
                <a:sym typeface="Neo Tech Bold"/>
              </a:rPr>
              <a:t>It sends non-contact calls to voicemail without ringing. **Doesn’t block**</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3"/>
            <a:stretch>
              <a:fillRect l="0" t="0" r="0" b="0"/>
            </a:stretch>
          </a:blipFill>
        </p:spPr>
      </p:sp>
      <p:sp>
        <p:nvSpPr>
          <p:cNvPr name="Freeform 3" id="3"/>
          <p:cNvSpPr/>
          <p:nvPr/>
        </p:nvSpPr>
        <p:spPr>
          <a:xfrm flipH="false" flipV="false" rot="5400000">
            <a:off x="-3928774" y="4614303"/>
            <a:ext cx="8289535" cy="9287994"/>
          </a:xfrm>
          <a:custGeom>
            <a:avLst/>
            <a:gdLst/>
            <a:ahLst/>
            <a:cxnLst/>
            <a:rect r="r" b="b" t="t" l="l"/>
            <a:pathLst>
              <a:path h="9287994" w="8289535">
                <a:moveTo>
                  <a:pt x="0" y="0"/>
                </a:moveTo>
                <a:lnTo>
                  <a:pt x="8289534" y="0"/>
                </a:lnTo>
                <a:lnTo>
                  <a:pt x="8289534" y="9287994"/>
                </a:lnTo>
                <a:lnTo>
                  <a:pt x="0" y="9287994"/>
                </a:lnTo>
                <a:lnTo>
                  <a:pt x="0" y="0"/>
                </a:lnTo>
                <a:close/>
              </a:path>
            </a:pathLst>
          </a:custGeom>
          <a:blipFill>
            <a:blip r:embed="rId4">
              <a:alphaModFix amt="80000"/>
            </a:blip>
            <a:stretch>
              <a:fillRect l="0" t="0" r="0" b="0"/>
            </a:stretch>
          </a:blipFill>
        </p:spPr>
      </p:sp>
      <p:sp>
        <p:nvSpPr>
          <p:cNvPr name="Freeform 4" id="4"/>
          <p:cNvSpPr/>
          <p:nvPr/>
        </p:nvSpPr>
        <p:spPr>
          <a:xfrm flipH="false" flipV="false" rot="0">
            <a:off x="12199506" y="-3116067"/>
            <a:ext cx="10516497" cy="8978460"/>
          </a:xfrm>
          <a:custGeom>
            <a:avLst/>
            <a:gdLst/>
            <a:ahLst/>
            <a:cxnLst/>
            <a:rect r="r" b="b" t="t" l="l"/>
            <a:pathLst>
              <a:path h="8978460" w="10516497">
                <a:moveTo>
                  <a:pt x="0" y="0"/>
                </a:moveTo>
                <a:lnTo>
                  <a:pt x="10516498" y="0"/>
                </a:lnTo>
                <a:lnTo>
                  <a:pt x="10516498" y="8978459"/>
                </a:lnTo>
                <a:lnTo>
                  <a:pt x="0" y="8978459"/>
                </a:lnTo>
                <a:lnTo>
                  <a:pt x="0" y="0"/>
                </a:lnTo>
                <a:close/>
              </a:path>
            </a:pathLst>
          </a:custGeom>
          <a:blipFill>
            <a:blip r:embed="rId5">
              <a:alphaModFix amt="80000"/>
            </a:blip>
            <a:stretch>
              <a:fillRect l="0" t="0" r="0" b="0"/>
            </a:stretch>
          </a:blipFill>
        </p:spPr>
      </p:sp>
      <p:sp>
        <p:nvSpPr>
          <p:cNvPr name="Freeform 5" id="5"/>
          <p:cNvSpPr/>
          <p:nvPr/>
        </p:nvSpPr>
        <p:spPr>
          <a:xfrm flipH="false" flipV="false" rot="0">
            <a:off x="-1448181" y="-1104614"/>
            <a:ext cx="2896362" cy="2896362"/>
          </a:xfrm>
          <a:custGeom>
            <a:avLst/>
            <a:gdLst/>
            <a:ahLst/>
            <a:cxnLst/>
            <a:rect r="r" b="b" t="t" l="l"/>
            <a:pathLst>
              <a:path h="2896362" w="2896362">
                <a:moveTo>
                  <a:pt x="0" y="0"/>
                </a:moveTo>
                <a:lnTo>
                  <a:pt x="2896362" y="0"/>
                </a:lnTo>
                <a:lnTo>
                  <a:pt x="2896362" y="2896361"/>
                </a:lnTo>
                <a:lnTo>
                  <a:pt x="0" y="28963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523882" y="8403861"/>
            <a:ext cx="2896362" cy="2896362"/>
          </a:xfrm>
          <a:custGeom>
            <a:avLst/>
            <a:gdLst/>
            <a:ahLst/>
            <a:cxnLst/>
            <a:rect r="r" b="b" t="t" l="l"/>
            <a:pathLst>
              <a:path h="2896362" w="2896362">
                <a:moveTo>
                  <a:pt x="0" y="0"/>
                </a:moveTo>
                <a:lnTo>
                  <a:pt x="2896361" y="0"/>
                </a:lnTo>
                <a:lnTo>
                  <a:pt x="2896361"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2164223" y="3591966"/>
            <a:ext cx="14092903" cy="2769692"/>
          </a:xfrm>
          <a:prstGeom prst="rect">
            <a:avLst/>
          </a:prstGeom>
        </p:spPr>
        <p:txBody>
          <a:bodyPr anchor="t" rtlCol="false" tIns="0" lIns="0" bIns="0" rIns="0">
            <a:spAutoFit/>
          </a:bodyPr>
          <a:lstStyle/>
          <a:p>
            <a:pPr algn="ctr">
              <a:lnSpc>
                <a:spcPts val="10748"/>
              </a:lnSpc>
              <a:spcBef>
                <a:spcPct val="0"/>
              </a:spcBef>
            </a:pPr>
            <a:r>
              <a:rPr lang="en-US" b="true" sz="6359">
                <a:solidFill>
                  <a:srgbClr val="FFFFFF"/>
                </a:solidFill>
                <a:latin typeface="Neo Tech Bold"/>
                <a:ea typeface="Neo Tech Bold"/>
                <a:cs typeface="Neo Tech Bold"/>
                <a:sym typeface="Neo Tech Bold"/>
              </a:rPr>
              <a:t>2) </a:t>
            </a:r>
            <a:r>
              <a:rPr lang="en-US" b="true" sz="6359">
                <a:solidFill>
                  <a:srgbClr val="FFFFFF"/>
                </a:solidFill>
                <a:latin typeface="Neo Tech Bold"/>
                <a:ea typeface="Neo Tech Bold"/>
                <a:cs typeface="Neo Tech Bold"/>
                <a:sym typeface="Neo Tech Bold"/>
              </a:rPr>
              <a:t>Which is better for scam defense -  Blocking or Reporting, and WHY?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3"/>
            <a:stretch>
              <a:fillRect l="0" t="0" r="0" b="0"/>
            </a:stretch>
          </a:blipFill>
        </p:spPr>
      </p:sp>
      <p:sp>
        <p:nvSpPr>
          <p:cNvPr name="Freeform 3" id="3"/>
          <p:cNvSpPr/>
          <p:nvPr/>
        </p:nvSpPr>
        <p:spPr>
          <a:xfrm flipH="false" flipV="false" rot="5400000">
            <a:off x="-3928774" y="4614303"/>
            <a:ext cx="8289535" cy="9287994"/>
          </a:xfrm>
          <a:custGeom>
            <a:avLst/>
            <a:gdLst/>
            <a:ahLst/>
            <a:cxnLst/>
            <a:rect r="r" b="b" t="t" l="l"/>
            <a:pathLst>
              <a:path h="9287994" w="8289535">
                <a:moveTo>
                  <a:pt x="0" y="0"/>
                </a:moveTo>
                <a:lnTo>
                  <a:pt x="8289534" y="0"/>
                </a:lnTo>
                <a:lnTo>
                  <a:pt x="8289534" y="9287994"/>
                </a:lnTo>
                <a:lnTo>
                  <a:pt x="0" y="9287994"/>
                </a:lnTo>
                <a:lnTo>
                  <a:pt x="0" y="0"/>
                </a:lnTo>
                <a:close/>
              </a:path>
            </a:pathLst>
          </a:custGeom>
          <a:blipFill>
            <a:blip r:embed="rId4">
              <a:alphaModFix amt="80000"/>
            </a:blip>
            <a:stretch>
              <a:fillRect l="0" t="0" r="0" b="0"/>
            </a:stretch>
          </a:blipFill>
        </p:spPr>
      </p:sp>
      <p:sp>
        <p:nvSpPr>
          <p:cNvPr name="Freeform 4" id="4"/>
          <p:cNvSpPr/>
          <p:nvPr/>
        </p:nvSpPr>
        <p:spPr>
          <a:xfrm flipH="false" flipV="false" rot="0">
            <a:off x="12199506" y="-3116067"/>
            <a:ext cx="10516497" cy="8978460"/>
          </a:xfrm>
          <a:custGeom>
            <a:avLst/>
            <a:gdLst/>
            <a:ahLst/>
            <a:cxnLst/>
            <a:rect r="r" b="b" t="t" l="l"/>
            <a:pathLst>
              <a:path h="8978460" w="10516497">
                <a:moveTo>
                  <a:pt x="0" y="0"/>
                </a:moveTo>
                <a:lnTo>
                  <a:pt x="10516498" y="0"/>
                </a:lnTo>
                <a:lnTo>
                  <a:pt x="10516498" y="8978459"/>
                </a:lnTo>
                <a:lnTo>
                  <a:pt x="0" y="8978459"/>
                </a:lnTo>
                <a:lnTo>
                  <a:pt x="0" y="0"/>
                </a:lnTo>
                <a:close/>
              </a:path>
            </a:pathLst>
          </a:custGeom>
          <a:blipFill>
            <a:blip r:embed="rId5">
              <a:alphaModFix amt="80000"/>
            </a:blip>
            <a:stretch>
              <a:fillRect l="0" t="0" r="0" b="0"/>
            </a:stretch>
          </a:blipFill>
        </p:spPr>
      </p:sp>
      <p:sp>
        <p:nvSpPr>
          <p:cNvPr name="Freeform 5" id="5"/>
          <p:cNvSpPr/>
          <p:nvPr/>
        </p:nvSpPr>
        <p:spPr>
          <a:xfrm flipH="false" flipV="false" rot="0">
            <a:off x="-1448181" y="-1104614"/>
            <a:ext cx="2896362" cy="2896362"/>
          </a:xfrm>
          <a:custGeom>
            <a:avLst/>
            <a:gdLst/>
            <a:ahLst/>
            <a:cxnLst/>
            <a:rect r="r" b="b" t="t" l="l"/>
            <a:pathLst>
              <a:path h="2896362" w="2896362">
                <a:moveTo>
                  <a:pt x="0" y="0"/>
                </a:moveTo>
                <a:lnTo>
                  <a:pt x="2896362" y="0"/>
                </a:lnTo>
                <a:lnTo>
                  <a:pt x="2896362" y="2896361"/>
                </a:lnTo>
                <a:lnTo>
                  <a:pt x="0" y="28963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523882" y="8403861"/>
            <a:ext cx="2896362" cy="2896362"/>
          </a:xfrm>
          <a:custGeom>
            <a:avLst/>
            <a:gdLst/>
            <a:ahLst/>
            <a:cxnLst/>
            <a:rect r="r" b="b" t="t" l="l"/>
            <a:pathLst>
              <a:path h="2896362" w="2896362">
                <a:moveTo>
                  <a:pt x="0" y="0"/>
                </a:moveTo>
                <a:lnTo>
                  <a:pt x="2896361" y="0"/>
                </a:lnTo>
                <a:lnTo>
                  <a:pt x="2896361"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969859" y="2960819"/>
            <a:ext cx="14554022" cy="5500192"/>
          </a:xfrm>
          <a:prstGeom prst="rect">
            <a:avLst/>
          </a:prstGeom>
        </p:spPr>
        <p:txBody>
          <a:bodyPr anchor="t" rtlCol="false" tIns="0" lIns="0" bIns="0" rIns="0">
            <a:spAutoFit/>
          </a:bodyPr>
          <a:lstStyle/>
          <a:p>
            <a:pPr algn="ctr">
              <a:lnSpc>
                <a:spcPts val="10748"/>
              </a:lnSpc>
              <a:spcBef>
                <a:spcPct val="0"/>
              </a:spcBef>
            </a:pPr>
            <a:r>
              <a:rPr lang="en-US" b="true" sz="6359">
                <a:solidFill>
                  <a:srgbClr val="FFFFFF"/>
                </a:solidFill>
                <a:latin typeface="Neo Tech Bold"/>
                <a:ea typeface="Neo Tech Bold"/>
                <a:cs typeface="Neo Tech Bold"/>
                <a:sym typeface="Neo Tech Bold"/>
              </a:rPr>
              <a:t>Reporting helps update global databases, helping others. Blocking is personal only.</a:t>
            </a:r>
          </a:p>
          <a:p>
            <a:pPr algn="ctr">
              <a:lnSpc>
                <a:spcPts val="10748"/>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3"/>
            <a:stretch>
              <a:fillRect l="0" t="0" r="0" b="0"/>
            </a:stretch>
          </a:blipFill>
        </p:spPr>
      </p:sp>
      <p:sp>
        <p:nvSpPr>
          <p:cNvPr name="Freeform 3" id="3"/>
          <p:cNvSpPr/>
          <p:nvPr/>
        </p:nvSpPr>
        <p:spPr>
          <a:xfrm flipH="false" flipV="false" rot="5400000">
            <a:off x="-3928774" y="4614303"/>
            <a:ext cx="8289535" cy="9287994"/>
          </a:xfrm>
          <a:custGeom>
            <a:avLst/>
            <a:gdLst/>
            <a:ahLst/>
            <a:cxnLst/>
            <a:rect r="r" b="b" t="t" l="l"/>
            <a:pathLst>
              <a:path h="9287994" w="8289535">
                <a:moveTo>
                  <a:pt x="0" y="0"/>
                </a:moveTo>
                <a:lnTo>
                  <a:pt x="8289534" y="0"/>
                </a:lnTo>
                <a:lnTo>
                  <a:pt x="8289534" y="9287994"/>
                </a:lnTo>
                <a:lnTo>
                  <a:pt x="0" y="9287994"/>
                </a:lnTo>
                <a:lnTo>
                  <a:pt x="0" y="0"/>
                </a:lnTo>
                <a:close/>
              </a:path>
            </a:pathLst>
          </a:custGeom>
          <a:blipFill>
            <a:blip r:embed="rId4">
              <a:alphaModFix amt="80000"/>
            </a:blip>
            <a:stretch>
              <a:fillRect l="0" t="0" r="0" b="0"/>
            </a:stretch>
          </a:blipFill>
        </p:spPr>
      </p:sp>
      <p:sp>
        <p:nvSpPr>
          <p:cNvPr name="Freeform 4" id="4"/>
          <p:cNvSpPr/>
          <p:nvPr/>
        </p:nvSpPr>
        <p:spPr>
          <a:xfrm flipH="false" flipV="false" rot="0">
            <a:off x="12199506" y="-3116067"/>
            <a:ext cx="10516497" cy="8978460"/>
          </a:xfrm>
          <a:custGeom>
            <a:avLst/>
            <a:gdLst/>
            <a:ahLst/>
            <a:cxnLst/>
            <a:rect r="r" b="b" t="t" l="l"/>
            <a:pathLst>
              <a:path h="8978460" w="10516497">
                <a:moveTo>
                  <a:pt x="0" y="0"/>
                </a:moveTo>
                <a:lnTo>
                  <a:pt x="10516498" y="0"/>
                </a:lnTo>
                <a:lnTo>
                  <a:pt x="10516498" y="8978459"/>
                </a:lnTo>
                <a:lnTo>
                  <a:pt x="0" y="8978459"/>
                </a:lnTo>
                <a:lnTo>
                  <a:pt x="0" y="0"/>
                </a:lnTo>
                <a:close/>
              </a:path>
            </a:pathLst>
          </a:custGeom>
          <a:blipFill>
            <a:blip r:embed="rId5">
              <a:alphaModFix amt="80000"/>
            </a:blip>
            <a:stretch>
              <a:fillRect l="0" t="0" r="0" b="0"/>
            </a:stretch>
          </a:blipFill>
        </p:spPr>
      </p:sp>
      <p:sp>
        <p:nvSpPr>
          <p:cNvPr name="Freeform 5" id="5"/>
          <p:cNvSpPr/>
          <p:nvPr/>
        </p:nvSpPr>
        <p:spPr>
          <a:xfrm flipH="false" flipV="false" rot="0">
            <a:off x="-1448181" y="-1104614"/>
            <a:ext cx="2896362" cy="2896362"/>
          </a:xfrm>
          <a:custGeom>
            <a:avLst/>
            <a:gdLst/>
            <a:ahLst/>
            <a:cxnLst/>
            <a:rect r="r" b="b" t="t" l="l"/>
            <a:pathLst>
              <a:path h="2896362" w="2896362">
                <a:moveTo>
                  <a:pt x="0" y="0"/>
                </a:moveTo>
                <a:lnTo>
                  <a:pt x="2896362" y="0"/>
                </a:lnTo>
                <a:lnTo>
                  <a:pt x="2896362" y="2896361"/>
                </a:lnTo>
                <a:lnTo>
                  <a:pt x="0" y="28963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523882" y="8403861"/>
            <a:ext cx="2896362" cy="2896362"/>
          </a:xfrm>
          <a:custGeom>
            <a:avLst/>
            <a:gdLst/>
            <a:ahLst/>
            <a:cxnLst/>
            <a:rect r="r" b="b" t="t" l="l"/>
            <a:pathLst>
              <a:path h="2896362" w="2896362">
                <a:moveTo>
                  <a:pt x="0" y="0"/>
                </a:moveTo>
                <a:lnTo>
                  <a:pt x="2896361" y="0"/>
                </a:lnTo>
                <a:lnTo>
                  <a:pt x="2896361"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431986" y="3117097"/>
            <a:ext cx="17856014" cy="4827092"/>
          </a:xfrm>
          <a:prstGeom prst="rect">
            <a:avLst/>
          </a:prstGeom>
        </p:spPr>
        <p:txBody>
          <a:bodyPr anchor="t" rtlCol="false" tIns="0" lIns="0" bIns="0" rIns="0">
            <a:spAutoFit/>
          </a:bodyPr>
          <a:lstStyle/>
          <a:p>
            <a:pPr algn="ctr">
              <a:lnSpc>
                <a:spcPts val="10748"/>
              </a:lnSpc>
              <a:spcBef>
                <a:spcPct val="0"/>
              </a:spcBef>
            </a:pPr>
            <a:r>
              <a:rPr lang="en-US" b="true" sz="6359">
                <a:solidFill>
                  <a:srgbClr val="FFFFFF"/>
                </a:solidFill>
                <a:latin typeface="Neo Tech Bold"/>
                <a:ea typeface="Neo Tech Bold"/>
                <a:cs typeface="Neo Tech Bold"/>
                <a:sym typeface="Neo Tech Bold"/>
              </a:rPr>
              <a:t>3) </a:t>
            </a:r>
            <a:r>
              <a:rPr lang="en-US" b="true" sz="6359">
                <a:solidFill>
                  <a:srgbClr val="FFFFFF"/>
                </a:solidFill>
                <a:latin typeface="Neo Tech Bold"/>
                <a:ea typeface="Neo Tech Bold"/>
                <a:cs typeface="Neo Tech Bold"/>
                <a:sym typeface="Neo Tech Bold"/>
              </a:rPr>
              <a:t>What feature helps filter texts from numbers you don’t know?</a:t>
            </a:r>
          </a:p>
          <a:p>
            <a:pPr algn="ctr">
              <a:lnSpc>
                <a:spcPts val="5509"/>
              </a:lnSpc>
              <a:spcBef>
                <a:spcPct val="0"/>
              </a:spcBef>
            </a:pPr>
            <a:r>
              <a:rPr lang="en-US" b="true" sz="3260">
                <a:solidFill>
                  <a:srgbClr val="FFFFFF"/>
                </a:solidFill>
                <a:latin typeface="Neo Tech Bold"/>
                <a:ea typeface="Neo Tech Bold"/>
                <a:cs typeface="Neo Tech Bold"/>
                <a:sym typeface="Neo Tech Bold"/>
              </a:rPr>
              <a:t>**Answer in terms of what device you use**</a:t>
            </a:r>
          </a:p>
          <a:p>
            <a:pPr algn="ctr">
              <a:lnSpc>
                <a:spcPts val="10748"/>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3"/>
            <a:stretch>
              <a:fillRect l="0" t="0" r="0" b="0"/>
            </a:stretch>
          </a:blipFill>
        </p:spPr>
      </p:sp>
      <p:sp>
        <p:nvSpPr>
          <p:cNvPr name="Freeform 3" id="3"/>
          <p:cNvSpPr/>
          <p:nvPr/>
        </p:nvSpPr>
        <p:spPr>
          <a:xfrm flipH="false" flipV="false" rot="5400000">
            <a:off x="-3928774" y="4614303"/>
            <a:ext cx="8289535" cy="9287994"/>
          </a:xfrm>
          <a:custGeom>
            <a:avLst/>
            <a:gdLst/>
            <a:ahLst/>
            <a:cxnLst/>
            <a:rect r="r" b="b" t="t" l="l"/>
            <a:pathLst>
              <a:path h="9287994" w="8289535">
                <a:moveTo>
                  <a:pt x="0" y="0"/>
                </a:moveTo>
                <a:lnTo>
                  <a:pt x="8289534" y="0"/>
                </a:lnTo>
                <a:lnTo>
                  <a:pt x="8289534" y="9287994"/>
                </a:lnTo>
                <a:lnTo>
                  <a:pt x="0" y="9287994"/>
                </a:lnTo>
                <a:lnTo>
                  <a:pt x="0" y="0"/>
                </a:lnTo>
                <a:close/>
              </a:path>
            </a:pathLst>
          </a:custGeom>
          <a:blipFill>
            <a:blip r:embed="rId4">
              <a:alphaModFix amt="80000"/>
            </a:blip>
            <a:stretch>
              <a:fillRect l="0" t="0" r="0" b="0"/>
            </a:stretch>
          </a:blipFill>
        </p:spPr>
      </p:sp>
      <p:sp>
        <p:nvSpPr>
          <p:cNvPr name="Freeform 4" id="4"/>
          <p:cNvSpPr/>
          <p:nvPr/>
        </p:nvSpPr>
        <p:spPr>
          <a:xfrm flipH="false" flipV="false" rot="0">
            <a:off x="12199506" y="-3116067"/>
            <a:ext cx="10516497" cy="8978460"/>
          </a:xfrm>
          <a:custGeom>
            <a:avLst/>
            <a:gdLst/>
            <a:ahLst/>
            <a:cxnLst/>
            <a:rect r="r" b="b" t="t" l="l"/>
            <a:pathLst>
              <a:path h="8978460" w="10516497">
                <a:moveTo>
                  <a:pt x="0" y="0"/>
                </a:moveTo>
                <a:lnTo>
                  <a:pt x="10516498" y="0"/>
                </a:lnTo>
                <a:lnTo>
                  <a:pt x="10516498" y="8978459"/>
                </a:lnTo>
                <a:lnTo>
                  <a:pt x="0" y="8978459"/>
                </a:lnTo>
                <a:lnTo>
                  <a:pt x="0" y="0"/>
                </a:lnTo>
                <a:close/>
              </a:path>
            </a:pathLst>
          </a:custGeom>
          <a:blipFill>
            <a:blip r:embed="rId5">
              <a:alphaModFix amt="80000"/>
            </a:blip>
            <a:stretch>
              <a:fillRect l="0" t="0" r="0" b="0"/>
            </a:stretch>
          </a:blipFill>
        </p:spPr>
      </p:sp>
      <p:sp>
        <p:nvSpPr>
          <p:cNvPr name="Freeform 5" id="5"/>
          <p:cNvSpPr/>
          <p:nvPr/>
        </p:nvSpPr>
        <p:spPr>
          <a:xfrm flipH="false" flipV="false" rot="0">
            <a:off x="-1448181" y="-1104614"/>
            <a:ext cx="2896362" cy="2896362"/>
          </a:xfrm>
          <a:custGeom>
            <a:avLst/>
            <a:gdLst/>
            <a:ahLst/>
            <a:cxnLst/>
            <a:rect r="r" b="b" t="t" l="l"/>
            <a:pathLst>
              <a:path h="2896362" w="2896362">
                <a:moveTo>
                  <a:pt x="0" y="0"/>
                </a:moveTo>
                <a:lnTo>
                  <a:pt x="2896362" y="0"/>
                </a:lnTo>
                <a:lnTo>
                  <a:pt x="2896362" y="2896361"/>
                </a:lnTo>
                <a:lnTo>
                  <a:pt x="0" y="28963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523882" y="8403861"/>
            <a:ext cx="2896362" cy="2896362"/>
          </a:xfrm>
          <a:custGeom>
            <a:avLst/>
            <a:gdLst/>
            <a:ahLst/>
            <a:cxnLst/>
            <a:rect r="r" b="b" t="t" l="l"/>
            <a:pathLst>
              <a:path h="2896362" w="2896362">
                <a:moveTo>
                  <a:pt x="0" y="0"/>
                </a:moveTo>
                <a:lnTo>
                  <a:pt x="2896361" y="0"/>
                </a:lnTo>
                <a:lnTo>
                  <a:pt x="2896361"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2064177" y="3751084"/>
            <a:ext cx="14940459" cy="4131767"/>
          </a:xfrm>
          <a:prstGeom prst="rect">
            <a:avLst/>
          </a:prstGeom>
        </p:spPr>
        <p:txBody>
          <a:bodyPr anchor="t" rtlCol="false" tIns="0" lIns="0" bIns="0" rIns="0">
            <a:spAutoFit/>
          </a:bodyPr>
          <a:lstStyle/>
          <a:p>
            <a:pPr algn="l">
              <a:lnSpc>
                <a:spcPts val="10748"/>
              </a:lnSpc>
              <a:spcBef>
                <a:spcPct val="0"/>
              </a:spcBef>
            </a:pPr>
            <a:r>
              <a:rPr lang="en-US" b="true" sz="6359">
                <a:solidFill>
                  <a:srgbClr val="FFFFFF"/>
                </a:solidFill>
                <a:latin typeface="Neo Tech Bold"/>
                <a:ea typeface="Neo Tech Bold"/>
                <a:cs typeface="Neo Tech Bold"/>
                <a:sym typeface="Neo Tech Bold"/>
              </a:rPr>
              <a:t>iPhone: Filter Unknown Senders</a:t>
            </a:r>
          </a:p>
          <a:p>
            <a:pPr algn="l">
              <a:lnSpc>
                <a:spcPts val="10748"/>
              </a:lnSpc>
              <a:spcBef>
                <a:spcPct val="0"/>
              </a:spcBef>
            </a:pPr>
            <a:r>
              <a:rPr lang="en-US" b="true" sz="6359">
                <a:solidFill>
                  <a:srgbClr val="FFFFFF"/>
                </a:solidFill>
                <a:latin typeface="Neo Tech Bold"/>
                <a:ea typeface="Neo Tech Bold"/>
                <a:cs typeface="Neo Tech Bold"/>
                <a:sym typeface="Neo Tech Bold"/>
              </a:rPr>
              <a:t>Android: spam protection in Messages.</a:t>
            </a:r>
          </a:p>
          <a:p>
            <a:pPr algn="l">
              <a:lnSpc>
                <a:spcPts val="10748"/>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3"/>
            <a:stretch>
              <a:fillRect l="0" t="0" r="0" b="0"/>
            </a:stretch>
          </a:blipFill>
        </p:spPr>
      </p:sp>
      <p:sp>
        <p:nvSpPr>
          <p:cNvPr name="Freeform 3" id="3"/>
          <p:cNvSpPr/>
          <p:nvPr/>
        </p:nvSpPr>
        <p:spPr>
          <a:xfrm flipH="false" flipV="false" rot="5400000">
            <a:off x="-3928774" y="4614303"/>
            <a:ext cx="8289535" cy="9287994"/>
          </a:xfrm>
          <a:custGeom>
            <a:avLst/>
            <a:gdLst/>
            <a:ahLst/>
            <a:cxnLst/>
            <a:rect r="r" b="b" t="t" l="l"/>
            <a:pathLst>
              <a:path h="9287994" w="8289535">
                <a:moveTo>
                  <a:pt x="0" y="0"/>
                </a:moveTo>
                <a:lnTo>
                  <a:pt x="8289534" y="0"/>
                </a:lnTo>
                <a:lnTo>
                  <a:pt x="8289534" y="9287994"/>
                </a:lnTo>
                <a:lnTo>
                  <a:pt x="0" y="9287994"/>
                </a:lnTo>
                <a:lnTo>
                  <a:pt x="0" y="0"/>
                </a:lnTo>
                <a:close/>
              </a:path>
            </a:pathLst>
          </a:custGeom>
          <a:blipFill>
            <a:blip r:embed="rId4">
              <a:alphaModFix amt="80000"/>
            </a:blip>
            <a:stretch>
              <a:fillRect l="0" t="0" r="0" b="0"/>
            </a:stretch>
          </a:blipFill>
        </p:spPr>
      </p:sp>
      <p:sp>
        <p:nvSpPr>
          <p:cNvPr name="Freeform 4" id="4"/>
          <p:cNvSpPr/>
          <p:nvPr/>
        </p:nvSpPr>
        <p:spPr>
          <a:xfrm flipH="false" flipV="false" rot="0">
            <a:off x="12199506" y="-3116067"/>
            <a:ext cx="10516497" cy="8978460"/>
          </a:xfrm>
          <a:custGeom>
            <a:avLst/>
            <a:gdLst/>
            <a:ahLst/>
            <a:cxnLst/>
            <a:rect r="r" b="b" t="t" l="l"/>
            <a:pathLst>
              <a:path h="8978460" w="10516497">
                <a:moveTo>
                  <a:pt x="0" y="0"/>
                </a:moveTo>
                <a:lnTo>
                  <a:pt x="10516498" y="0"/>
                </a:lnTo>
                <a:lnTo>
                  <a:pt x="10516498" y="8978459"/>
                </a:lnTo>
                <a:lnTo>
                  <a:pt x="0" y="8978459"/>
                </a:lnTo>
                <a:lnTo>
                  <a:pt x="0" y="0"/>
                </a:lnTo>
                <a:close/>
              </a:path>
            </a:pathLst>
          </a:custGeom>
          <a:blipFill>
            <a:blip r:embed="rId5">
              <a:alphaModFix amt="80000"/>
            </a:blip>
            <a:stretch>
              <a:fillRect l="0" t="0" r="0" b="0"/>
            </a:stretch>
          </a:blipFill>
        </p:spPr>
      </p:sp>
      <p:sp>
        <p:nvSpPr>
          <p:cNvPr name="Freeform 5" id="5"/>
          <p:cNvSpPr/>
          <p:nvPr/>
        </p:nvSpPr>
        <p:spPr>
          <a:xfrm flipH="false" flipV="false" rot="0">
            <a:off x="-1448181" y="-1104614"/>
            <a:ext cx="2896362" cy="2896362"/>
          </a:xfrm>
          <a:custGeom>
            <a:avLst/>
            <a:gdLst/>
            <a:ahLst/>
            <a:cxnLst/>
            <a:rect r="r" b="b" t="t" l="l"/>
            <a:pathLst>
              <a:path h="2896362" w="2896362">
                <a:moveTo>
                  <a:pt x="0" y="0"/>
                </a:moveTo>
                <a:lnTo>
                  <a:pt x="2896362" y="0"/>
                </a:lnTo>
                <a:lnTo>
                  <a:pt x="2896362" y="2896361"/>
                </a:lnTo>
                <a:lnTo>
                  <a:pt x="0" y="28963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523882" y="8403861"/>
            <a:ext cx="2896362" cy="2896362"/>
          </a:xfrm>
          <a:custGeom>
            <a:avLst/>
            <a:gdLst/>
            <a:ahLst/>
            <a:cxnLst/>
            <a:rect r="r" b="b" t="t" l="l"/>
            <a:pathLst>
              <a:path h="2896362" w="2896362">
                <a:moveTo>
                  <a:pt x="0" y="0"/>
                </a:moveTo>
                <a:lnTo>
                  <a:pt x="2896361" y="0"/>
                </a:lnTo>
                <a:lnTo>
                  <a:pt x="2896361"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763829" y="2788501"/>
            <a:ext cx="16798441" cy="4338524"/>
          </a:xfrm>
          <a:prstGeom prst="rect">
            <a:avLst/>
          </a:prstGeom>
        </p:spPr>
        <p:txBody>
          <a:bodyPr anchor="t" rtlCol="false" tIns="0" lIns="0" bIns="0" rIns="0">
            <a:spAutoFit/>
          </a:bodyPr>
          <a:lstStyle/>
          <a:p>
            <a:pPr algn="ctr">
              <a:lnSpc>
                <a:spcPts val="11255"/>
              </a:lnSpc>
              <a:spcBef>
                <a:spcPct val="0"/>
              </a:spcBef>
            </a:pPr>
            <a:r>
              <a:rPr lang="en-US" b="true" sz="6659">
                <a:solidFill>
                  <a:srgbClr val="FFFFFF"/>
                </a:solidFill>
                <a:latin typeface="Neo Tech Bold"/>
                <a:ea typeface="Neo Tech Bold"/>
                <a:cs typeface="Neo Tech Bold"/>
                <a:sym typeface="Neo Tech Bold"/>
              </a:rPr>
              <a:t>4) </a:t>
            </a:r>
            <a:r>
              <a:rPr lang="en-US" b="true" sz="6659">
                <a:solidFill>
                  <a:srgbClr val="FFFFFF"/>
                </a:solidFill>
                <a:latin typeface="Neo Tech Bold"/>
                <a:ea typeface="Neo Tech Bold"/>
                <a:cs typeface="Neo Tech Bold"/>
                <a:sym typeface="Neo Tech Bold"/>
              </a:rPr>
              <a:t>What’s a risk of accepting FaceTime/video calls from unknown people?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3"/>
            <a:stretch>
              <a:fillRect l="0" t="0" r="0" b="0"/>
            </a:stretch>
          </a:blipFill>
        </p:spPr>
      </p:sp>
      <p:sp>
        <p:nvSpPr>
          <p:cNvPr name="Freeform 3" id="3"/>
          <p:cNvSpPr/>
          <p:nvPr/>
        </p:nvSpPr>
        <p:spPr>
          <a:xfrm flipH="false" flipV="false" rot="5400000">
            <a:off x="-3928774" y="4614303"/>
            <a:ext cx="8289535" cy="9287994"/>
          </a:xfrm>
          <a:custGeom>
            <a:avLst/>
            <a:gdLst/>
            <a:ahLst/>
            <a:cxnLst/>
            <a:rect r="r" b="b" t="t" l="l"/>
            <a:pathLst>
              <a:path h="9287994" w="8289535">
                <a:moveTo>
                  <a:pt x="0" y="0"/>
                </a:moveTo>
                <a:lnTo>
                  <a:pt x="8289534" y="0"/>
                </a:lnTo>
                <a:lnTo>
                  <a:pt x="8289534" y="9287994"/>
                </a:lnTo>
                <a:lnTo>
                  <a:pt x="0" y="9287994"/>
                </a:lnTo>
                <a:lnTo>
                  <a:pt x="0" y="0"/>
                </a:lnTo>
                <a:close/>
              </a:path>
            </a:pathLst>
          </a:custGeom>
          <a:blipFill>
            <a:blip r:embed="rId4">
              <a:alphaModFix amt="80000"/>
            </a:blip>
            <a:stretch>
              <a:fillRect l="0" t="0" r="0" b="0"/>
            </a:stretch>
          </a:blipFill>
        </p:spPr>
      </p:sp>
      <p:sp>
        <p:nvSpPr>
          <p:cNvPr name="Freeform 4" id="4"/>
          <p:cNvSpPr/>
          <p:nvPr/>
        </p:nvSpPr>
        <p:spPr>
          <a:xfrm flipH="false" flipV="false" rot="0">
            <a:off x="13076648" y="-3116067"/>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5">
              <a:alphaModFix amt="80000"/>
            </a:blip>
            <a:stretch>
              <a:fillRect l="0" t="0" r="0" b="0"/>
            </a:stretch>
          </a:blipFill>
        </p:spPr>
      </p:sp>
      <p:sp>
        <p:nvSpPr>
          <p:cNvPr name="TextBox 5" id="5"/>
          <p:cNvSpPr txBox="true"/>
          <p:nvPr/>
        </p:nvSpPr>
        <p:spPr>
          <a:xfrm rot="0">
            <a:off x="3928037" y="2722374"/>
            <a:ext cx="10677525" cy="1253750"/>
          </a:xfrm>
          <a:prstGeom prst="rect">
            <a:avLst/>
          </a:prstGeom>
        </p:spPr>
        <p:txBody>
          <a:bodyPr anchor="t" rtlCol="false" tIns="0" lIns="0" bIns="0" rIns="0">
            <a:spAutoFit/>
          </a:bodyPr>
          <a:lstStyle/>
          <a:p>
            <a:pPr algn="ctr" marL="0" indent="0" lvl="0">
              <a:lnSpc>
                <a:spcPts val="8410"/>
              </a:lnSpc>
            </a:pPr>
            <a:r>
              <a:rPr lang="en-US" b="true" sz="7859">
                <a:solidFill>
                  <a:srgbClr val="FFFFFF"/>
                </a:solidFill>
                <a:latin typeface="Neo Tech Bold"/>
                <a:ea typeface="Neo Tech Bold"/>
                <a:cs typeface="Neo Tech Bold"/>
                <a:sym typeface="Neo Tech Bold"/>
              </a:rPr>
              <a:t>Icebreaker : </a:t>
            </a:r>
          </a:p>
        </p:txBody>
      </p:sp>
      <p:sp>
        <p:nvSpPr>
          <p:cNvPr name="TextBox 6" id="6"/>
          <p:cNvSpPr txBox="true"/>
          <p:nvPr/>
        </p:nvSpPr>
        <p:spPr>
          <a:xfrm rot="0">
            <a:off x="3143665" y="4230315"/>
            <a:ext cx="12374930" cy="2988903"/>
          </a:xfrm>
          <a:prstGeom prst="rect">
            <a:avLst/>
          </a:prstGeom>
        </p:spPr>
        <p:txBody>
          <a:bodyPr anchor="t" rtlCol="false" tIns="0" lIns="0" bIns="0" rIns="0">
            <a:spAutoFit/>
          </a:bodyPr>
          <a:lstStyle/>
          <a:p>
            <a:pPr algn="ctr" marL="0" indent="0" lvl="0">
              <a:lnSpc>
                <a:spcPts val="7705"/>
              </a:lnSpc>
              <a:spcBef>
                <a:spcPct val="0"/>
              </a:spcBef>
            </a:pPr>
            <a:r>
              <a:rPr lang="en-US" sz="5504">
                <a:solidFill>
                  <a:srgbClr val="FFFFFF"/>
                </a:solidFill>
                <a:latin typeface="Neo Tech"/>
                <a:ea typeface="Neo Tech"/>
                <a:cs typeface="Neo Tech"/>
                <a:sym typeface="Neo Tech"/>
              </a:rPr>
              <a:t>Raise your hand if you’ve blocked a spam call or labeled one as junk this week</a:t>
            </a:r>
          </a:p>
        </p:txBody>
      </p:sp>
      <p:sp>
        <p:nvSpPr>
          <p:cNvPr name="Freeform 7" id="7"/>
          <p:cNvSpPr/>
          <p:nvPr/>
        </p:nvSpPr>
        <p:spPr>
          <a:xfrm flipH="false" flipV="false" rot="0">
            <a:off x="-1448181" y="-1104614"/>
            <a:ext cx="2896362" cy="2896362"/>
          </a:xfrm>
          <a:custGeom>
            <a:avLst/>
            <a:gdLst/>
            <a:ahLst/>
            <a:cxnLst/>
            <a:rect r="r" b="b" t="t" l="l"/>
            <a:pathLst>
              <a:path h="2896362" w="2896362">
                <a:moveTo>
                  <a:pt x="0" y="0"/>
                </a:moveTo>
                <a:lnTo>
                  <a:pt x="2896362" y="0"/>
                </a:lnTo>
                <a:lnTo>
                  <a:pt x="2896362" y="2896361"/>
                </a:lnTo>
                <a:lnTo>
                  <a:pt x="0" y="28963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6523882" y="8403861"/>
            <a:ext cx="2896362" cy="2896362"/>
          </a:xfrm>
          <a:custGeom>
            <a:avLst/>
            <a:gdLst/>
            <a:ahLst/>
            <a:cxnLst/>
            <a:rect r="r" b="b" t="t" l="l"/>
            <a:pathLst>
              <a:path h="2896362" w="2896362">
                <a:moveTo>
                  <a:pt x="0" y="0"/>
                </a:moveTo>
                <a:lnTo>
                  <a:pt x="2896361" y="0"/>
                </a:lnTo>
                <a:lnTo>
                  <a:pt x="2896361"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3"/>
            <a:stretch>
              <a:fillRect l="0" t="0" r="0" b="0"/>
            </a:stretch>
          </a:blipFill>
        </p:spPr>
      </p:sp>
      <p:sp>
        <p:nvSpPr>
          <p:cNvPr name="Freeform 3" id="3"/>
          <p:cNvSpPr/>
          <p:nvPr/>
        </p:nvSpPr>
        <p:spPr>
          <a:xfrm flipH="false" flipV="false" rot="5400000">
            <a:off x="-3928774" y="4614303"/>
            <a:ext cx="8289535" cy="9287994"/>
          </a:xfrm>
          <a:custGeom>
            <a:avLst/>
            <a:gdLst/>
            <a:ahLst/>
            <a:cxnLst/>
            <a:rect r="r" b="b" t="t" l="l"/>
            <a:pathLst>
              <a:path h="9287994" w="8289535">
                <a:moveTo>
                  <a:pt x="0" y="0"/>
                </a:moveTo>
                <a:lnTo>
                  <a:pt x="8289534" y="0"/>
                </a:lnTo>
                <a:lnTo>
                  <a:pt x="8289534" y="9287994"/>
                </a:lnTo>
                <a:lnTo>
                  <a:pt x="0" y="9287994"/>
                </a:lnTo>
                <a:lnTo>
                  <a:pt x="0" y="0"/>
                </a:lnTo>
                <a:close/>
              </a:path>
            </a:pathLst>
          </a:custGeom>
          <a:blipFill>
            <a:blip r:embed="rId4">
              <a:alphaModFix amt="80000"/>
            </a:blip>
            <a:stretch>
              <a:fillRect l="0" t="0" r="0" b="0"/>
            </a:stretch>
          </a:blipFill>
        </p:spPr>
      </p:sp>
      <p:sp>
        <p:nvSpPr>
          <p:cNvPr name="Freeform 4" id="4"/>
          <p:cNvSpPr/>
          <p:nvPr/>
        </p:nvSpPr>
        <p:spPr>
          <a:xfrm flipH="false" flipV="false" rot="0">
            <a:off x="12199506" y="-3116067"/>
            <a:ext cx="10516497" cy="8978460"/>
          </a:xfrm>
          <a:custGeom>
            <a:avLst/>
            <a:gdLst/>
            <a:ahLst/>
            <a:cxnLst/>
            <a:rect r="r" b="b" t="t" l="l"/>
            <a:pathLst>
              <a:path h="8978460" w="10516497">
                <a:moveTo>
                  <a:pt x="0" y="0"/>
                </a:moveTo>
                <a:lnTo>
                  <a:pt x="10516498" y="0"/>
                </a:lnTo>
                <a:lnTo>
                  <a:pt x="10516498" y="8978459"/>
                </a:lnTo>
                <a:lnTo>
                  <a:pt x="0" y="8978459"/>
                </a:lnTo>
                <a:lnTo>
                  <a:pt x="0" y="0"/>
                </a:lnTo>
                <a:close/>
              </a:path>
            </a:pathLst>
          </a:custGeom>
          <a:blipFill>
            <a:blip r:embed="rId5">
              <a:alphaModFix amt="80000"/>
            </a:blip>
            <a:stretch>
              <a:fillRect l="0" t="0" r="0" b="0"/>
            </a:stretch>
          </a:blipFill>
        </p:spPr>
      </p:sp>
      <p:sp>
        <p:nvSpPr>
          <p:cNvPr name="Freeform 5" id="5"/>
          <p:cNvSpPr/>
          <p:nvPr/>
        </p:nvSpPr>
        <p:spPr>
          <a:xfrm flipH="false" flipV="false" rot="0">
            <a:off x="-1448181" y="-1104614"/>
            <a:ext cx="2896362" cy="2896362"/>
          </a:xfrm>
          <a:custGeom>
            <a:avLst/>
            <a:gdLst/>
            <a:ahLst/>
            <a:cxnLst/>
            <a:rect r="r" b="b" t="t" l="l"/>
            <a:pathLst>
              <a:path h="2896362" w="2896362">
                <a:moveTo>
                  <a:pt x="0" y="0"/>
                </a:moveTo>
                <a:lnTo>
                  <a:pt x="2896362" y="0"/>
                </a:lnTo>
                <a:lnTo>
                  <a:pt x="2896362" y="2896361"/>
                </a:lnTo>
                <a:lnTo>
                  <a:pt x="0" y="28963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523882" y="8403861"/>
            <a:ext cx="2896362" cy="2896362"/>
          </a:xfrm>
          <a:custGeom>
            <a:avLst/>
            <a:gdLst/>
            <a:ahLst/>
            <a:cxnLst/>
            <a:rect r="r" b="b" t="t" l="l"/>
            <a:pathLst>
              <a:path h="2896362" w="2896362">
                <a:moveTo>
                  <a:pt x="0" y="0"/>
                </a:moveTo>
                <a:lnTo>
                  <a:pt x="2896361" y="0"/>
                </a:lnTo>
                <a:lnTo>
                  <a:pt x="2896361"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028700" y="3472468"/>
            <a:ext cx="15816687" cy="4434028"/>
          </a:xfrm>
          <a:prstGeom prst="rect">
            <a:avLst/>
          </a:prstGeom>
        </p:spPr>
        <p:txBody>
          <a:bodyPr anchor="t" rtlCol="false" tIns="0" lIns="0" bIns="0" rIns="0">
            <a:spAutoFit/>
          </a:bodyPr>
          <a:lstStyle/>
          <a:p>
            <a:pPr algn="ctr">
              <a:lnSpc>
                <a:spcPts val="11593"/>
              </a:lnSpc>
              <a:spcBef>
                <a:spcPct val="0"/>
              </a:spcBef>
            </a:pPr>
            <a:r>
              <a:rPr lang="en-US" b="true" sz="6859">
                <a:solidFill>
                  <a:srgbClr val="FFFFFF"/>
                </a:solidFill>
                <a:latin typeface="Neo Tech Bold"/>
                <a:ea typeface="Neo Tech Bold"/>
                <a:cs typeface="Neo Tech Bold"/>
                <a:sym typeface="Neo Tech Bold"/>
              </a:rPr>
              <a:t> Spoofing, phishing setups, or inappropriate content.</a:t>
            </a:r>
          </a:p>
          <a:p>
            <a:pPr algn="ctr">
              <a:lnSpc>
                <a:spcPts val="11593"/>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3"/>
            <a:stretch>
              <a:fillRect l="0" t="0" r="0" b="0"/>
            </a:stretch>
          </a:blipFill>
        </p:spPr>
      </p:sp>
      <p:sp>
        <p:nvSpPr>
          <p:cNvPr name="Freeform 3" id="3"/>
          <p:cNvSpPr/>
          <p:nvPr/>
        </p:nvSpPr>
        <p:spPr>
          <a:xfrm flipH="false" flipV="false" rot="5400000">
            <a:off x="-3928774" y="4614303"/>
            <a:ext cx="8289535" cy="9287994"/>
          </a:xfrm>
          <a:custGeom>
            <a:avLst/>
            <a:gdLst/>
            <a:ahLst/>
            <a:cxnLst/>
            <a:rect r="r" b="b" t="t" l="l"/>
            <a:pathLst>
              <a:path h="9287994" w="8289535">
                <a:moveTo>
                  <a:pt x="0" y="0"/>
                </a:moveTo>
                <a:lnTo>
                  <a:pt x="8289534" y="0"/>
                </a:lnTo>
                <a:lnTo>
                  <a:pt x="8289534" y="9287994"/>
                </a:lnTo>
                <a:lnTo>
                  <a:pt x="0" y="9287994"/>
                </a:lnTo>
                <a:lnTo>
                  <a:pt x="0" y="0"/>
                </a:lnTo>
                <a:close/>
              </a:path>
            </a:pathLst>
          </a:custGeom>
          <a:blipFill>
            <a:blip r:embed="rId4">
              <a:alphaModFix amt="80000"/>
            </a:blip>
            <a:stretch>
              <a:fillRect l="0" t="0" r="0" b="0"/>
            </a:stretch>
          </a:blipFill>
        </p:spPr>
      </p:sp>
      <p:sp>
        <p:nvSpPr>
          <p:cNvPr name="Freeform 4" id="4"/>
          <p:cNvSpPr/>
          <p:nvPr/>
        </p:nvSpPr>
        <p:spPr>
          <a:xfrm flipH="false" flipV="false" rot="0">
            <a:off x="12199506" y="-3116067"/>
            <a:ext cx="10516497" cy="8978460"/>
          </a:xfrm>
          <a:custGeom>
            <a:avLst/>
            <a:gdLst/>
            <a:ahLst/>
            <a:cxnLst/>
            <a:rect r="r" b="b" t="t" l="l"/>
            <a:pathLst>
              <a:path h="8978460" w="10516497">
                <a:moveTo>
                  <a:pt x="0" y="0"/>
                </a:moveTo>
                <a:lnTo>
                  <a:pt x="10516498" y="0"/>
                </a:lnTo>
                <a:lnTo>
                  <a:pt x="10516498" y="8978459"/>
                </a:lnTo>
                <a:lnTo>
                  <a:pt x="0" y="8978459"/>
                </a:lnTo>
                <a:lnTo>
                  <a:pt x="0" y="0"/>
                </a:lnTo>
                <a:close/>
              </a:path>
            </a:pathLst>
          </a:custGeom>
          <a:blipFill>
            <a:blip r:embed="rId5">
              <a:alphaModFix amt="80000"/>
            </a:blip>
            <a:stretch>
              <a:fillRect l="0" t="0" r="0" b="0"/>
            </a:stretch>
          </a:blipFill>
        </p:spPr>
      </p:sp>
      <p:sp>
        <p:nvSpPr>
          <p:cNvPr name="Freeform 5" id="5"/>
          <p:cNvSpPr/>
          <p:nvPr/>
        </p:nvSpPr>
        <p:spPr>
          <a:xfrm flipH="false" flipV="false" rot="0">
            <a:off x="-1448181" y="-1104614"/>
            <a:ext cx="2896362" cy="2896362"/>
          </a:xfrm>
          <a:custGeom>
            <a:avLst/>
            <a:gdLst/>
            <a:ahLst/>
            <a:cxnLst/>
            <a:rect r="r" b="b" t="t" l="l"/>
            <a:pathLst>
              <a:path h="2896362" w="2896362">
                <a:moveTo>
                  <a:pt x="0" y="0"/>
                </a:moveTo>
                <a:lnTo>
                  <a:pt x="2896362" y="0"/>
                </a:lnTo>
                <a:lnTo>
                  <a:pt x="2896362" y="2896361"/>
                </a:lnTo>
                <a:lnTo>
                  <a:pt x="0" y="28963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523882" y="8403861"/>
            <a:ext cx="2896362" cy="2896362"/>
          </a:xfrm>
          <a:custGeom>
            <a:avLst/>
            <a:gdLst/>
            <a:ahLst/>
            <a:cxnLst/>
            <a:rect r="r" b="b" t="t" l="l"/>
            <a:pathLst>
              <a:path h="2896362" w="2896362">
                <a:moveTo>
                  <a:pt x="0" y="0"/>
                </a:moveTo>
                <a:lnTo>
                  <a:pt x="2896361" y="0"/>
                </a:lnTo>
                <a:lnTo>
                  <a:pt x="2896361"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374836" y="2943211"/>
            <a:ext cx="17856014" cy="3928186"/>
          </a:xfrm>
          <a:prstGeom prst="rect">
            <a:avLst/>
          </a:prstGeom>
        </p:spPr>
        <p:txBody>
          <a:bodyPr anchor="t" rtlCol="false" tIns="0" lIns="0" bIns="0" rIns="0">
            <a:spAutoFit/>
          </a:bodyPr>
          <a:lstStyle/>
          <a:p>
            <a:pPr algn="ctr">
              <a:lnSpc>
                <a:spcPts val="10241"/>
              </a:lnSpc>
              <a:spcBef>
                <a:spcPct val="0"/>
              </a:spcBef>
            </a:pPr>
            <a:r>
              <a:rPr lang="en-US" b="true" sz="6060">
                <a:solidFill>
                  <a:srgbClr val="FFFFFF"/>
                </a:solidFill>
                <a:latin typeface="Neo Tech Bold"/>
                <a:ea typeface="Neo Tech Bold"/>
                <a:cs typeface="Neo Tech Bold"/>
                <a:sym typeface="Neo Tech Bold"/>
              </a:rPr>
              <a:t>5) </a:t>
            </a:r>
            <a:r>
              <a:rPr lang="en-US" b="true" sz="6060">
                <a:solidFill>
                  <a:srgbClr val="FFFFFF"/>
                </a:solidFill>
                <a:latin typeface="Neo Tech Bold"/>
                <a:ea typeface="Neo Tech Bold"/>
                <a:cs typeface="Neo Tech Bold"/>
                <a:sym typeface="Neo Tech Bold"/>
              </a:rPr>
              <a:t>What should you watch out for before clicking a link in a text from an unknown number?</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3"/>
            <a:stretch>
              <a:fillRect l="0" t="0" r="0" b="0"/>
            </a:stretch>
          </a:blipFill>
        </p:spPr>
      </p:sp>
      <p:sp>
        <p:nvSpPr>
          <p:cNvPr name="Freeform 3" id="3"/>
          <p:cNvSpPr/>
          <p:nvPr/>
        </p:nvSpPr>
        <p:spPr>
          <a:xfrm flipH="false" flipV="false" rot="5400000">
            <a:off x="-3928774" y="4614303"/>
            <a:ext cx="8289535" cy="9287994"/>
          </a:xfrm>
          <a:custGeom>
            <a:avLst/>
            <a:gdLst/>
            <a:ahLst/>
            <a:cxnLst/>
            <a:rect r="r" b="b" t="t" l="l"/>
            <a:pathLst>
              <a:path h="9287994" w="8289535">
                <a:moveTo>
                  <a:pt x="0" y="0"/>
                </a:moveTo>
                <a:lnTo>
                  <a:pt x="8289534" y="0"/>
                </a:lnTo>
                <a:lnTo>
                  <a:pt x="8289534" y="9287994"/>
                </a:lnTo>
                <a:lnTo>
                  <a:pt x="0" y="9287994"/>
                </a:lnTo>
                <a:lnTo>
                  <a:pt x="0" y="0"/>
                </a:lnTo>
                <a:close/>
              </a:path>
            </a:pathLst>
          </a:custGeom>
          <a:blipFill>
            <a:blip r:embed="rId4">
              <a:alphaModFix amt="80000"/>
            </a:blip>
            <a:stretch>
              <a:fillRect l="0" t="0" r="0" b="0"/>
            </a:stretch>
          </a:blipFill>
        </p:spPr>
      </p:sp>
      <p:sp>
        <p:nvSpPr>
          <p:cNvPr name="Freeform 4" id="4"/>
          <p:cNvSpPr/>
          <p:nvPr/>
        </p:nvSpPr>
        <p:spPr>
          <a:xfrm flipH="false" flipV="false" rot="0">
            <a:off x="12199506" y="-3116067"/>
            <a:ext cx="10516497" cy="8978460"/>
          </a:xfrm>
          <a:custGeom>
            <a:avLst/>
            <a:gdLst/>
            <a:ahLst/>
            <a:cxnLst/>
            <a:rect r="r" b="b" t="t" l="l"/>
            <a:pathLst>
              <a:path h="8978460" w="10516497">
                <a:moveTo>
                  <a:pt x="0" y="0"/>
                </a:moveTo>
                <a:lnTo>
                  <a:pt x="10516498" y="0"/>
                </a:lnTo>
                <a:lnTo>
                  <a:pt x="10516498" y="8978459"/>
                </a:lnTo>
                <a:lnTo>
                  <a:pt x="0" y="8978459"/>
                </a:lnTo>
                <a:lnTo>
                  <a:pt x="0" y="0"/>
                </a:lnTo>
                <a:close/>
              </a:path>
            </a:pathLst>
          </a:custGeom>
          <a:blipFill>
            <a:blip r:embed="rId5">
              <a:alphaModFix amt="80000"/>
            </a:blip>
            <a:stretch>
              <a:fillRect l="0" t="0" r="0" b="0"/>
            </a:stretch>
          </a:blipFill>
        </p:spPr>
      </p:sp>
      <p:sp>
        <p:nvSpPr>
          <p:cNvPr name="Freeform 5" id="5"/>
          <p:cNvSpPr/>
          <p:nvPr/>
        </p:nvSpPr>
        <p:spPr>
          <a:xfrm flipH="false" flipV="false" rot="0">
            <a:off x="-1448181" y="-1104614"/>
            <a:ext cx="2896362" cy="2896362"/>
          </a:xfrm>
          <a:custGeom>
            <a:avLst/>
            <a:gdLst/>
            <a:ahLst/>
            <a:cxnLst/>
            <a:rect r="r" b="b" t="t" l="l"/>
            <a:pathLst>
              <a:path h="2896362" w="2896362">
                <a:moveTo>
                  <a:pt x="0" y="0"/>
                </a:moveTo>
                <a:lnTo>
                  <a:pt x="2896362" y="0"/>
                </a:lnTo>
                <a:lnTo>
                  <a:pt x="2896362" y="2896361"/>
                </a:lnTo>
                <a:lnTo>
                  <a:pt x="0" y="28963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523882" y="8403861"/>
            <a:ext cx="2896362" cy="2896362"/>
          </a:xfrm>
          <a:custGeom>
            <a:avLst/>
            <a:gdLst/>
            <a:ahLst/>
            <a:cxnLst/>
            <a:rect r="r" b="b" t="t" l="l"/>
            <a:pathLst>
              <a:path h="2896362" w="2896362">
                <a:moveTo>
                  <a:pt x="0" y="0"/>
                </a:moveTo>
                <a:lnTo>
                  <a:pt x="2896361" y="0"/>
                </a:lnTo>
                <a:lnTo>
                  <a:pt x="2896361"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002516" y="2860129"/>
            <a:ext cx="16256784" cy="4138117"/>
          </a:xfrm>
          <a:prstGeom prst="rect">
            <a:avLst/>
          </a:prstGeom>
        </p:spPr>
        <p:txBody>
          <a:bodyPr anchor="t" rtlCol="false" tIns="0" lIns="0" bIns="0" rIns="0">
            <a:spAutoFit/>
          </a:bodyPr>
          <a:lstStyle/>
          <a:p>
            <a:pPr algn="ctr">
              <a:lnSpc>
                <a:spcPts val="10748"/>
              </a:lnSpc>
              <a:spcBef>
                <a:spcPct val="0"/>
              </a:spcBef>
            </a:pPr>
            <a:r>
              <a:rPr lang="en-US" b="true" sz="6359">
                <a:solidFill>
                  <a:srgbClr val="FFFFFF"/>
                </a:solidFill>
                <a:latin typeface="Neo Tech Bold"/>
                <a:ea typeface="Neo Tech Bold"/>
                <a:cs typeface="Neo Tech Bold"/>
                <a:sym typeface="Neo Tech Bold"/>
              </a:rPr>
              <a:t>The link could lead to a phishing site or download malware. NEVER click unfamiliar links.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3"/>
            <a:stretch>
              <a:fillRect l="0" t="0" r="0" b="0"/>
            </a:stretch>
          </a:blipFill>
        </p:spPr>
      </p:sp>
      <p:sp>
        <p:nvSpPr>
          <p:cNvPr name="Freeform 3" id="3"/>
          <p:cNvSpPr/>
          <p:nvPr/>
        </p:nvSpPr>
        <p:spPr>
          <a:xfrm flipH="false" flipV="false" rot="5400000">
            <a:off x="-3928774" y="4614303"/>
            <a:ext cx="8289535" cy="9287994"/>
          </a:xfrm>
          <a:custGeom>
            <a:avLst/>
            <a:gdLst/>
            <a:ahLst/>
            <a:cxnLst/>
            <a:rect r="r" b="b" t="t" l="l"/>
            <a:pathLst>
              <a:path h="9287994" w="8289535">
                <a:moveTo>
                  <a:pt x="0" y="0"/>
                </a:moveTo>
                <a:lnTo>
                  <a:pt x="8289534" y="0"/>
                </a:lnTo>
                <a:lnTo>
                  <a:pt x="8289534" y="9287994"/>
                </a:lnTo>
                <a:lnTo>
                  <a:pt x="0" y="9287994"/>
                </a:lnTo>
                <a:lnTo>
                  <a:pt x="0" y="0"/>
                </a:lnTo>
                <a:close/>
              </a:path>
            </a:pathLst>
          </a:custGeom>
          <a:blipFill>
            <a:blip r:embed="rId4">
              <a:alphaModFix amt="80000"/>
            </a:blip>
            <a:stretch>
              <a:fillRect l="0" t="0" r="0" b="0"/>
            </a:stretch>
          </a:blipFill>
        </p:spPr>
      </p:sp>
      <p:sp>
        <p:nvSpPr>
          <p:cNvPr name="Freeform 4" id="4"/>
          <p:cNvSpPr/>
          <p:nvPr/>
        </p:nvSpPr>
        <p:spPr>
          <a:xfrm flipH="false" flipV="false" rot="0">
            <a:off x="12199506" y="-3116067"/>
            <a:ext cx="10516497" cy="8978460"/>
          </a:xfrm>
          <a:custGeom>
            <a:avLst/>
            <a:gdLst/>
            <a:ahLst/>
            <a:cxnLst/>
            <a:rect r="r" b="b" t="t" l="l"/>
            <a:pathLst>
              <a:path h="8978460" w="10516497">
                <a:moveTo>
                  <a:pt x="0" y="0"/>
                </a:moveTo>
                <a:lnTo>
                  <a:pt x="10516498" y="0"/>
                </a:lnTo>
                <a:lnTo>
                  <a:pt x="10516498" y="8978459"/>
                </a:lnTo>
                <a:lnTo>
                  <a:pt x="0" y="8978459"/>
                </a:lnTo>
                <a:lnTo>
                  <a:pt x="0" y="0"/>
                </a:lnTo>
                <a:close/>
              </a:path>
            </a:pathLst>
          </a:custGeom>
          <a:blipFill>
            <a:blip r:embed="rId5">
              <a:alphaModFix amt="80000"/>
            </a:blip>
            <a:stretch>
              <a:fillRect l="0" t="0" r="0" b="0"/>
            </a:stretch>
          </a:blipFill>
        </p:spPr>
      </p:sp>
      <p:sp>
        <p:nvSpPr>
          <p:cNvPr name="Freeform 5" id="5"/>
          <p:cNvSpPr/>
          <p:nvPr/>
        </p:nvSpPr>
        <p:spPr>
          <a:xfrm flipH="false" flipV="false" rot="0">
            <a:off x="-1448181" y="-1104614"/>
            <a:ext cx="2896362" cy="2896362"/>
          </a:xfrm>
          <a:custGeom>
            <a:avLst/>
            <a:gdLst/>
            <a:ahLst/>
            <a:cxnLst/>
            <a:rect r="r" b="b" t="t" l="l"/>
            <a:pathLst>
              <a:path h="2896362" w="2896362">
                <a:moveTo>
                  <a:pt x="0" y="0"/>
                </a:moveTo>
                <a:lnTo>
                  <a:pt x="2896362" y="0"/>
                </a:lnTo>
                <a:lnTo>
                  <a:pt x="2896362" y="2896361"/>
                </a:lnTo>
                <a:lnTo>
                  <a:pt x="0" y="28963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523882" y="8403861"/>
            <a:ext cx="2896362" cy="2896362"/>
          </a:xfrm>
          <a:custGeom>
            <a:avLst/>
            <a:gdLst/>
            <a:ahLst/>
            <a:cxnLst/>
            <a:rect r="r" b="b" t="t" l="l"/>
            <a:pathLst>
              <a:path h="2896362" w="2896362">
                <a:moveTo>
                  <a:pt x="0" y="0"/>
                </a:moveTo>
                <a:lnTo>
                  <a:pt x="2896361" y="0"/>
                </a:lnTo>
                <a:lnTo>
                  <a:pt x="2896361"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448181" y="2878934"/>
            <a:ext cx="15495182" cy="5500192"/>
          </a:xfrm>
          <a:prstGeom prst="rect">
            <a:avLst/>
          </a:prstGeom>
        </p:spPr>
        <p:txBody>
          <a:bodyPr anchor="t" rtlCol="false" tIns="0" lIns="0" bIns="0" rIns="0">
            <a:spAutoFit/>
          </a:bodyPr>
          <a:lstStyle/>
          <a:p>
            <a:pPr algn="ctr">
              <a:lnSpc>
                <a:spcPts val="10748"/>
              </a:lnSpc>
              <a:spcBef>
                <a:spcPct val="0"/>
              </a:spcBef>
            </a:pPr>
            <a:r>
              <a:rPr lang="en-US" b="true" sz="6359">
                <a:solidFill>
                  <a:srgbClr val="FFFFFF"/>
                </a:solidFill>
                <a:latin typeface="Neo Tech Bold"/>
                <a:ea typeface="Neo Tech Bold"/>
                <a:cs typeface="Neo Tech Bold"/>
                <a:sym typeface="Neo Tech Bold"/>
              </a:rPr>
              <a:t>6) </a:t>
            </a:r>
            <a:r>
              <a:rPr lang="en-US" b="true" sz="6359">
                <a:solidFill>
                  <a:srgbClr val="FFFFFF"/>
                </a:solidFill>
                <a:latin typeface="Neo Tech Bold"/>
                <a:ea typeface="Neo Tech Bold"/>
                <a:cs typeface="Neo Tech Bold"/>
                <a:sym typeface="Neo Tech Bold"/>
              </a:rPr>
              <a:t>Why should you avoid calling back vague voicemails from unknown numbers?</a:t>
            </a:r>
          </a:p>
          <a:p>
            <a:pPr algn="ctr">
              <a:lnSpc>
                <a:spcPts val="10748"/>
              </a:lnSpc>
              <a:spcBef>
                <a:spcPct val="0"/>
              </a:spcBef>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3"/>
            <a:stretch>
              <a:fillRect l="0" t="0" r="0" b="0"/>
            </a:stretch>
          </a:blipFill>
        </p:spPr>
      </p:sp>
      <p:sp>
        <p:nvSpPr>
          <p:cNvPr name="Freeform 3" id="3"/>
          <p:cNvSpPr/>
          <p:nvPr/>
        </p:nvSpPr>
        <p:spPr>
          <a:xfrm flipH="false" flipV="false" rot="5400000">
            <a:off x="-3928774" y="4614303"/>
            <a:ext cx="8289535" cy="9287994"/>
          </a:xfrm>
          <a:custGeom>
            <a:avLst/>
            <a:gdLst/>
            <a:ahLst/>
            <a:cxnLst/>
            <a:rect r="r" b="b" t="t" l="l"/>
            <a:pathLst>
              <a:path h="9287994" w="8289535">
                <a:moveTo>
                  <a:pt x="0" y="0"/>
                </a:moveTo>
                <a:lnTo>
                  <a:pt x="8289534" y="0"/>
                </a:lnTo>
                <a:lnTo>
                  <a:pt x="8289534" y="9287994"/>
                </a:lnTo>
                <a:lnTo>
                  <a:pt x="0" y="9287994"/>
                </a:lnTo>
                <a:lnTo>
                  <a:pt x="0" y="0"/>
                </a:lnTo>
                <a:close/>
              </a:path>
            </a:pathLst>
          </a:custGeom>
          <a:blipFill>
            <a:blip r:embed="rId4">
              <a:alphaModFix amt="80000"/>
            </a:blip>
            <a:stretch>
              <a:fillRect l="0" t="0" r="0" b="0"/>
            </a:stretch>
          </a:blipFill>
        </p:spPr>
      </p:sp>
      <p:sp>
        <p:nvSpPr>
          <p:cNvPr name="Freeform 4" id="4"/>
          <p:cNvSpPr/>
          <p:nvPr/>
        </p:nvSpPr>
        <p:spPr>
          <a:xfrm flipH="false" flipV="false" rot="0">
            <a:off x="12199506" y="-3116067"/>
            <a:ext cx="10516497" cy="8978460"/>
          </a:xfrm>
          <a:custGeom>
            <a:avLst/>
            <a:gdLst/>
            <a:ahLst/>
            <a:cxnLst/>
            <a:rect r="r" b="b" t="t" l="l"/>
            <a:pathLst>
              <a:path h="8978460" w="10516497">
                <a:moveTo>
                  <a:pt x="0" y="0"/>
                </a:moveTo>
                <a:lnTo>
                  <a:pt x="10516498" y="0"/>
                </a:lnTo>
                <a:lnTo>
                  <a:pt x="10516498" y="8978459"/>
                </a:lnTo>
                <a:lnTo>
                  <a:pt x="0" y="8978459"/>
                </a:lnTo>
                <a:lnTo>
                  <a:pt x="0" y="0"/>
                </a:lnTo>
                <a:close/>
              </a:path>
            </a:pathLst>
          </a:custGeom>
          <a:blipFill>
            <a:blip r:embed="rId5">
              <a:alphaModFix amt="80000"/>
            </a:blip>
            <a:stretch>
              <a:fillRect l="0" t="0" r="0" b="0"/>
            </a:stretch>
          </a:blipFill>
        </p:spPr>
      </p:sp>
      <p:sp>
        <p:nvSpPr>
          <p:cNvPr name="Freeform 5" id="5"/>
          <p:cNvSpPr/>
          <p:nvPr/>
        </p:nvSpPr>
        <p:spPr>
          <a:xfrm flipH="false" flipV="false" rot="0">
            <a:off x="-1448181" y="-1104614"/>
            <a:ext cx="2896362" cy="2896362"/>
          </a:xfrm>
          <a:custGeom>
            <a:avLst/>
            <a:gdLst/>
            <a:ahLst/>
            <a:cxnLst/>
            <a:rect r="r" b="b" t="t" l="l"/>
            <a:pathLst>
              <a:path h="2896362" w="2896362">
                <a:moveTo>
                  <a:pt x="0" y="0"/>
                </a:moveTo>
                <a:lnTo>
                  <a:pt x="2896362" y="0"/>
                </a:lnTo>
                <a:lnTo>
                  <a:pt x="2896362" y="2896361"/>
                </a:lnTo>
                <a:lnTo>
                  <a:pt x="0" y="28963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523882" y="8403861"/>
            <a:ext cx="2896362" cy="2896362"/>
          </a:xfrm>
          <a:custGeom>
            <a:avLst/>
            <a:gdLst/>
            <a:ahLst/>
            <a:cxnLst/>
            <a:rect r="r" b="b" t="t" l="l"/>
            <a:pathLst>
              <a:path h="2896362" w="2896362">
                <a:moveTo>
                  <a:pt x="0" y="0"/>
                </a:moveTo>
                <a:lnTo>
                  <a:pt x="2896361" y="0"/>
                </a:lnTo>
                <a:lnTo>
                  <a:pt x="2896361"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523412" y="2879179"/>
            <a:ext cx="15241176" cy="4138117"/>
          </a:xfrm>
          <a:prstGeom prst="rect">
            <a:avLst/>
          </a:prstGeom>
        </p:spPr>
        <p:txBody>
          <a:bodyPr anchor="t" rtlCol="false" tIns="0" lIns="0" bIns="0" rIns="0">
            <a:spAutoFit/>
          </a:bodyPr>
          <a:lstStyle/>
          <a:p>
            <a:pPr algn="ctr">
              <a:lnSpc>
                <a:spcPts val="10748"/>
              </a:lnSpc>
              <a:spcBef>
                <a:spcPct val="0"/>
              </a:spcBef>
            </a:pPr>
            <a:r>
              <a:rPr lang="en-US" b="true" sz="6359">
                <a:solidFill>
                  <a:srgbClr val="FFFFFF"/>
                </a:solidFill>
                <a:latin typeface="Neo Tech Bold"/>
                <a:ea typeface="Neo Tech Bold"/>
                <a:cs typeface="Neo Tech Bold"/>
                <a:sym typeface="Neo Tech Bold"/>
              </a:rPr>
              <a:t> Scammers often leave fake messages to trick you into calling back a high-fee or scam line.</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3"/>
            <a:stretch>
              <a:fillRect l="0" t="0" r="0" b="0"/>
            </a:stretch>
          </a:blipFill>
        </p:spPr>
      </p:sp>
      <p:sp>
        <p:nvSpPr>
          <p:cNvPr name="Freeform 3" id="3"/>
          <p:cNvSpPr/>
          <p:nvPr/>
        </p:nvSpPr>
        <p:spPr>
          <a:xfrm flipH="false" flipV="false" rot="5400000">
            <a:off x="-3928774" y="4614303"/>
            <a:ext cx="8289535" cy="9287994"/>
          </a:xfrm>
          <a:custGeom>
            <a:avLst/>
            <a:gdLst/>
            <a:ahLst/>
            <a:cxnLst/>
            <a:rect r="r" b="b" t="t" l="l"/>
            <a:pathLst>
              <a:path h="9287994" w="8289535">
                <a:moveTo>
                  <a:pt x="0" y="0"/>
                </a:moveTo>
                <a:lnTo>
                  <a:pt x="8289534" y="0"/>
                </a:lnTo>
                <a:lnTo>
                  <a:pt x="8289534" y="9287994"/>
                </a:lnTo>
                <a:lnTo>
                  <a:pt x="0" y="9287994"/>
                </a:lnTo>
                <a:lnTo>
                  <a:pt x="0" y="0"/>
                </a:lnTo>
                <a:close/>
              </a:path>
            </a:pathLst>
          </a:custGeom>
          <a:blipFill>
            <a:blip r:embed="rId4">
              <a:alphaModFix amt="80000"/>
            </a:blip>
            <a:stretch>
              <a:fillRect l="0" t="0" r="0" b="0"/>
            </a:stretch>
          </a:blipFill>
        </p:spPr>
      </p:sp>
      <p:sp>
        <p:nvSpPr>
          <p:cNvPr name="Freeform 4" id="4"/>
          <p:cNvSpPr/>
          <p:nvPr/>
        </p:nvSpPr>
        <p:spPr>
          <a:xfrm flipH="false" flipV="false" rot="0">
            <a:off x="12199506" y="-3116067"/>
            <a:ext cx="10516497" cy="8978460"/>
          </a:xfrm>
          <a:custGeom>
            <a:avLst/>
            <a:gdLst/>
            <a:ahLst/>
            <a:cxnLst/>
            <a:rect r="r" b="b" t="t" l="l"/>
            <a:pathLst>
              <a:path h="8978460" w="10516497">
                <a:moveTo>
                  <a:pt x="0" y="0"/>
                </a:moveTo>
                <a:lnTo>
                  <a:pt x="10516498" y="0"/>
                </a:lnTo>
                <a:lnTo>
                  <a:pt x="10516498" y="8978459"/>
                </a:lnTo>
                <a:lnTo>
                  <a:pt x="0" y="8978459"/>
                </a:lnTo>
                <a:lnTo>
                  <a:pt x="0" y="0"/>
                </a:lnTo>
                <a:close/>
              </a:path>
            </a:pathLst>
          </a:custGeom>
          <a:blipFill>
            <a:blip r:embed="rId5">
              <a:alphaModFix amt="80000"/>
            </a:blip>
            <a:stretch>
              <a:fillRect l="0" t="0" r="0" b="0"/>
            </a:stretch>
          </a:blipFill>
        </p:spPr>
      </p:sp>
      <p:sp>
        <p:nvSpPr>
          <p:cNvPr name="Freeform 5" id="5"/>
          <p:cNvSpPr/>
          <p:nvPr/>
        </p:nvSpPr>
        <p:spPr>
          <a:xfrm flipH="false" flipV="false" rot="0">
            <a:off x="-1448181" y="-1104614"/>
            <a:ext cx="2896362" cy="2896362"/>
          </a:xfrm>
          <a:custGeom>
            <a:avLst/>
            <a:gdLst/>
            <a:ahLst/>
            <a:cxnLst/>
            <a:rect r="r" b="b" t="t" l="l"/>
            <a:pathLst>
              <a:path h="2896362" w="2896362">
                <a:moveTo>
                  <a:pt x="0" y="0"/>
                </a:moveTo>
                <a:lnTo>
                  <a:pt x="2896362" y="0"/>
                </a:lnTo>
                <a:lnTo>
                  <a:pt x="2896362" y="2896361"/>
                </a:lnTo>
                <a:lnTo>
                  <a:pt x="0" y="28963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523882" y="8403861"/>
            <a:ext cx="2896362" cy="2896362"/>
          </a:xfrm>
          <a:custGeom>
            <a:avLst/>
            <a:gdLst/>
            <a:ahLst/>
            <a:cxnLst/>
            <a:rect r="r" b="b" t="t" l="l"/>
            <a:pathLst>
              <a:path h="2896362" w="2896362">
                <a:moveTo>
                  <a:pt x="0" y="0"/>
                </a:moveTo>
                <a:lnTo>
                  <a:pt x="2896361" y="0"/>
                </a:lnTo>
                <a:lnTo>
                  <a:pt x="2896361"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506485" y="2175916"/>
            <a:ext cx="15275029" cy="5506542"/>
          </a:xfrm>
          <a:prstGeom prst="rect">
            <a:avLst/>
          </a:prstGeom>
        </p:spPr>
        <p:txBody>
          <a:bodyPr anchor="t" rtlCol="false" tIns="0" lIns="0" bIns="0" rIns="0">
            <a:spAutoFit/>
          </a:bodyPr>
          <a:lstStyle/>
          <a:p>
            <a:pPr algn="ctr">
              <a:lnSpc>
                <a:spcPts val="10748"/>
              </a:lnSpc>
              <a:spcBef>
                <a:spcPct val="0"/>
              </a:spcBef>
            </a:pPr>
            <a:r>
              <a:rPr lang="en-US" b="true" sz="6359">
                <a:solidFill>
                  <a:srgbClr val="FFFFFF"/>
                </a:solidFill>
                <a:latin typeface="Neo Tech Bold"/>
                <a:ea typeface="Neo Tech Bold"/>
                <a:cs typeface="Neo Tech Bold"/>
                <a:sym typeface="Neo Tech Bold"/>
              </a:rPr>
              <a:t>7) </a:t>
            </a:r>
            <a:r>
              <a:rPr lang="en-US" b="true" sz="6359">
                <a:solidFill>
                  <a:srgbClr val="FFFFFF"/>
                </a:solidFill>
                <a:latin typeface="Neo Tech Bold"/>
                <a:ea typeface="Neo Tech Bold"/>
                <a:cs typeface="Neo Tech Bold"/>
                <a:sym typeface="Neo Tech Bold"/>
              </a:rPr>
              <a:t>Your phone rings with a number similar to yours. You answer and they ask for your Medicare number. What should you do?</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3"/>
            <a:stretch>
              <a:fillRect l="0" t="0" r="0" b="0"/>
            </a:stretch>
          </a:blipFill>
        </p:spPr>
      </p:sp>
      <p:sp>
        <p:nvSpPr>
          <p:cNvPr name="Freeform 3" id="3"/>
          <p:cNvSpPr/>
          <p:nvPr/>
        </p:nvSpPr>
        <p:spPr>
          <a:xfrm flipH="false" flipV="false" rot="5400000">
            <a:off x="-3928774" y="4614303"/>
            <a:ext cx="8289535" cy="9287994"/>
          </a:xfrm>
          <a:custGeom>
            <a:avLst/>
            <a:gdLst/>
            <a:ahLst/>
            <a:cxnLst/>
            <a:rect r="r" b="b" t="t" l="l"/>
            <a:pathLst>
              <a:path h="9287994" w="8289535">
                <a:moveTo>
                  <a:pt x="0" y="0"/>
                </a:moveTo>
                <a:lnTo>
                  <a:pt x="8289534" y="0"/>
                </a:lnTo>
                <a:lnTo>
                  <a:pt x="8289534" y="9287994"/>
                </a:lnTo>
                <a:lnTo>
                  <a:pt x="0" y="9287994"/>
                </a:lnTo>
                <a:lnTo>
                  <a:pt x="0" y="0"/>
                </a:lnTo>
                <a:close/>
              </a:path>
            </a:pathLst>
          </a:custGeom>
          <a:blipFill>
            <a:blip r:embed="rId4">
              <a:alphaModFix amt="80000"/>
            </a:blip>
            <a:stretch>
              <a:fillRect l="0" t="0" r="0" b="0"/>
            </a:stretch>
          </a:blipFill>
        </p:spPr>
      </p:sp>
      <p:sp>
        <p:nvSpPr>
          <p:cNvPr name="Freeform 4" id="4"/>
          <p:cNvSpPr/>
          <p:nvPr/>
        </p:nvSpPr>
        <p:spPr>
          <a:xfrm flipH="false" flipV="false" rot="0">
            <a:off x="12199506" y="-3116067"/>
            <a:ext cx="10516497" cy="8978460"/>
          </a:xfrm>
          <a:custGeom>
            <a:avLst/>
            <a:gdLst/>
            <a:ahLst/>
            <a:cxnLst/>
            <a:rect r="r" b="b" t="t" l="l"/>
            <a:pathLst>
              <a:path h="8978460" w="10516497">
                <a:moveTo>
                  <a:pt x="0" y="0"/>
                </a:moveTo>
                <a:lnTo>
                  <a:pt x="10516498" y="0"/>
                </a:lnTo>
                <a:lnTo>
                  <a:pt x="10516498" y="8978459"/>
                </a:lnTo>
                <a:lnTo>
                  <a:pt x="0" y="8978459"/>
                </a:lnTo>
                <a:lnTo>
                  <a:pt x="0" y="0"/>
                </a:lnTo>
                <a:close/>
              </a:path>
            </a:pathLst>
          </a:custGeom>
          <a:blipFill>
            <a:blip r:embed="rId5">
              <a:alphaModFix amt="80000"/>
            </a:blip>
            <a:stretch>
              <a:fillRect l="0" t="0" r="0" b="0"/>
            </a:stretch>
          </a:blipFill>
        </p:spPr>
      </p:sp>
      <p:sp>
        <p:nvSpPr>
          <p:cNvPr name="Freeform 5" id="5"/>
          <p:cNvSpPr/>
          <p:nvPr/>
        </p:nvSpPr>
        <p:spPr>
          <a:xfrm flipH="false" flipV="false" rot="0">
            <a:off x="-1448181" y="-1104614"/>
            <a:ext cx="2896362" cy="2896362"/>
          </a:xfrm>
          <a:custGeom>
            <a:avLst/>
            <a:gdLst/>
            <a:ahLst/>
            <a:cxnLst/>
            <a:rect r="r" b="b" t="t" l="l"/>
            <a:pathLst>
              <a:path h="2896362" w="2896362">
                <a:moveTo>
                  <a:pt x="0" y="0"/>
                </a:moveTo>
                <a:lnTo>
                  <a:pt x="2896362" y="0"/>
                </a:lnTo>
                <a:lnTo>
                  <a:pt x="2896362" y="2896361"/>
                </a:lnTo>
                <a:lnTo>
                  <a:pt x="0" y="28963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523882" y="8403861"/>
            <a:ext cx="2896362" cy="2896362"/>
          </a:xfrm>
          <a:custGeom>
            <a:avLst/>
            <a:gdLst/>
            <a:ahLst/>
            <a:cxnLst/>
            <a:rect r="r" b="b" t="t" l="l"/>
            <a:pathLst>
              <a:path h="2896362" w="2896362">
                <a:moveTo>
                  <a:pt x="0" y="0"/>
                </a:moveTo>
                <a:lnTo>
                  <a:pt x="2896361" y="0"/>
                </a:lnTo>
                <a:lnTo>
                  <a:pt x="2896361"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947901" y="1773410"/>
            <a:ext cx="16311399" cy="6942592"/>
          </a:xfrm>
          <a:prstGeom prst="rect">
            <a:avLst/>
          </a:prstGeom>
        </p:spPr>
        <p:txBody>
          <a:bodyPr anchor="t" rtlCol="false" tIns="0" lIns="0" bIns="0" rIns="0">
            <a:spAutoFit/>
          </a:bodyPr>
          <a:lstStyle/>
          <a:p>
            <a:pPr algn="ctr">
              <a:lnSpc>
                <a:spcPts val="8720"/>
              </a:lnSpc>
              <a:spcBef>
                <a:spcPct val="0"/>
              </a:spcBef>
            </a:pPr>
            <a:r>
              <a:rPr lang="en-US" b="true" sz="5160">
                <a:solidFill>
                  <a:srgbClr val="FFFFFF"/>
                </a:solidFill>
                <a:latin typeface="Neo Tech Bold"/>
                <a:ea typeface="Neo Tech Bold"/>
                <a:cs typeface="Neo Tech Bold"/>
                <a:sym typeface="Neo Tech Bold"/>
              </a:rPr>
              <a:t>Hang up immediately, this is likely a scam. Never give out personal information like your Medicare number over the phone unless you’re 100% sure of who you're speaking to. You can report the number to Medicare or the FTC.</a:t>
            </a:r>
          </a:p>
          <a:p>
            <a:pPr algn="ctr">
              <a:lnSpc>
                <a:spcPts val="3650"/>
              </a:lnSpc>
              <a:spcBef>
                <a:spcPct val="0"/>
              </a:spcBef>
            </a:pPr>
          </a:p>
          <a:p>
            <a:pPr algn="ctr">
              <a:lnSpc>
                <a:spcPts val="6861"/>
              </a:lnSpc>
              <a:spcBef>
                <a:spcPct val="0"/>
              </a:spcBef>
            </a:pPr>
            <a:r>
              <a:rPr lang="en-US" b="true" sz="4060" u="sng">
                <a:solidFill>
                  <a:srgbClr val="FFFFFF"/>
                </a:solidFill>
                <a:latin typeface="Neo Tech Bold"/>
                <a:ea typeface="Neo Tech Bold"/>
                <a:cs typeface="Neo Tech Bold"/>
                <a:sym typeface="Neo Tech Bold"/>
              </a:rPr>
              <a:t>https://reportfraud.ftc.gov/</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3"/>
            <a:stretch>
              <a:fillRect l="0" t="0" r="0" b="0"/>
            </a:stretch>
          </a:blipFill>
        </p:spPr>
      </p:sp>
      <p:sp>
        <p:nvSpPr>
          <p:cNvPr name="Freeform 3" id="3"/>
          <p:cNvSpPr/>
          <p:nvPr/>
        </p:nvSpPr>
        <p:spPr>
          <a:xfrm flipH="false" flipV="false" rot="5400000">
            <a:off x="-3928774" y="4614303"/>
            <a:ext cx="8289535" cy="9287994"/>
          </a:xfrm>
          <a:custGeom>
            <a:avLst/>
            <a:gdLst/>
            <a:ahLst/>
            <a:cxnLst/>
            <a:rect r="r" b="b" t="t" l="l"/>
            <a:pathLst>
              <a:path h="9287994" w="8289535">
                <a:moveTo>
                  <a:pt x="0" y="0"/>
                </a:moveTo>
                <a:lnTo>
                  <a:pt x="8289534" y="0"/>
                </a:lnTo>
                <a:lnTo>
                  <a:pt x="8289534" y="9287994"/>
                </a:lnTo>
                <a:lnTo>
                  <a:pt x="0" y="9287994"/>
                </a:lnTo>
                <a:lnTo>
                  <a:pt x="0" y="0"/>
                </a:lnTo>
                <a:close/>
              </a:path>
            </a:pathLst>
          </a:custGeom>
          <a:blipFill>
            <a:blip r:embed="rId4">
              <a:alphaModFix amt="80000"/>
            </a:blip>
            <a:stretch>
              <a:fillRect l="0" t="0" r="0" b="0"/>
            </a:stretch>
          </a:blipFill>
        </p:spPr>
      </p:sp>
      <p:sp>
        <p:nvSpPr>
          <p:cNvPr name="Freeform 4" id="4"/>
          <p:cNvSpPr/>
          <p:nvPr/>
        </p:nvSpPr>
        <p:spPr>
          <a:xfrm flipH="false" flipV="false" rot="0">
            <a:off x="12199506" y="-3116067"/>
            <a:ext cx="10516497" cy="8978460"/>
          </a:xfrm>
          <a:custGeom>
            <a:avLst/>
            <a:gdLst/>
            <a:ahLst/>
            <a:cxnLst/>
            <a:rect r="r" b="b" t="t" l="l"/>
            <a:pathLst>
              <a:path h="8978460" w="10516497">
                <a:moveTo>
                  <a:pt x="0" y="0"/>
                </a:moveTo>
                <a:lnTo>
                  <a:pt x="10516498" y="0"/>
                </a:lnTo>
                <a:lnTo>
                  <a:pt x="10516498" y="8978459"/>
                </a:lnTo>
                <a:lnTo>
                  <a:pt x="0" y="8978459"/>
                </a:lnTo>
                <a:lnTo>
                  <a:pt x="0" y="0"/>
                </a:lnTo>
                <a:close/>
              </a:path>
            </a:pathLst>
          </a:custGeom>
          <a:blipFill>
            <a:blip r:embed="rId5">
              <a:alphaModFix amt="80000"/>
            </a:blip>
            <a:stretch>
              <a:fillRect l="0" t="0" r="0" b="0"/>
            </a:stretch>
          </a:blipFill>
        </p:spPr>
      </p:sp>
      <p:sp>
        <p:nvSpPr>
          <p:cNvPr name="Freeform 5" id="5"/>
          <p:cNvSpPr/>
          <p:nvPr/>
        </p:nvSpPr>
        <p:spPr>
          <a:xfrm flipH="false" flipV="false" rot="0">
            <a:off x="-1448181" y="-1104614"/>
            <a:ext cx="2896362" cy="2896362"/>
          </a:xfrm>
          <a:custGeom>
            <a:avLst/>
            <a:gdLst/>
            <a:ahLst/>
            <a:cxnLst/>
            <a:rect r="r" b="b" t="t" l="l"/>
            <a:pathLst>
              <a:path h="2896362" w="2896362">
                <a:moveTo>
                  <a:pt x="0" y="0"/>
                </a:moveTo>
                <a:lnTo>
                  <a:pt x="2896362" y="0"/>
                </a:lnTo>
                <a:lnTo>
                  <a:pt x="2896362" y="2896361"/>
                </a:lnTo>
                <a:lnTo>
                  <a:pt x="0" y="28963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523882" y="8403861"/>
            <a:ext cx="2896362" cy="2896362"/>
          </a:xfrm>
          <a:custGeom>
            <a:avLst/>
            <a:gdLst/>
            <a:ahLst/>
            <a:cxnLst/>
            <a:rect r="r" b="b" t="t" l="l"/>
            <a:pathLst>
              <a:path h="2896362" w="2896362">
                <a:moveTo>
                  <a:pt x="0" y="0"/>
                </a:moveTo>
                <a:lnTo>
                  <a:pt x="2896361" y="0"/>
                </a:lnTo>
                <a:lnTo>
                  <a:pt x="2896361"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448181" y="2860129"/>
            <a:ext cx="15495182" cy="4138117"/>
          </a:xfrm>
          <a:prstGeom prst="rect">
            <a:avLst/>
          </a:prstGeom>
        </p:spPr>
        <p:txBody>
          <a:bodyPr anchor="t" rtlCol="false" tIns="0" lIns="0" bIns="0" rIns="0">
            <a:spAutoFit/>
          </a:bodyPr>
          <a:lstStyle/>
          <a:p>
            <a:pPr algn="ctr">
              <a:lnSpc>
                <a:spcPts val="10748"/>
              </a:lnSpc>
              <a:spcBef>
                <a:spcPct val="0"/>
              </a:spcBef>
            </a:pPr>
            <a:r>
              <a:rPr lang="en-US" b="true" sz="6359">
                <a:solidFill>
                  <a:srgbClr val="FFFFFF"/>
                </a:solidFill>
                <a:latin typeface="Neo Tech Bold"/>
                <a:ea typeface="Neo Tech Bold"/>
                <a:cs typeface="Neo Tech Bold"/>
                <a:sym typeface="Neo Tech Bold"/>
              </a:rPr>
              <a:t>8) </a:t>
            </a:r>
            <a:r>
              <a:rPr lang="en-US" b="true" sz="6359">
                <a:solidFill>
                  <a:srgbClr val="FFFFFF"/>
                </a:solidFill>
                <a:latin typeface="Neo Tech Bold"/>
                <a:ea typeface="Neo Tech Bold"/>
                <a:cs typeface="Neo Tech Bold"/>
                <a:sym typeface="Neo Tech Bold"/>
              </a:rPr>
              <a:t>You receive five calls in one day from random cities. What settings might help stop this?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3"/>
            <a:stretch>
              <a:fillRect l="0" t="0" r="0" b="0"/>
            </a:stretch>
          </a:blipFill>
        </p:spPr>
      </p:sp>
      <p:sp>
        <p:nvSpPr>
          <p:cNvPr name="Freeform 3" id="3"/>
          <p:cNvSpPr/>
          <p:nvPr/>
        </p:nvSpPr>
        <p:spPr>
          <a:xfrm flipH="false" flipV="false" rot="5400000">
            <a:off x="-3928774" y="4614303"/>
            <a:ext cx="8289535" cy="9287994"/>
          </a:xfrm>
          <a:custGeom>
            <a:avLst/>
            <a:gdLst/>
            <a:ahLst/>
            <a:cxnLst/>
            <a:rect r="r" b="b" t="t" l="l"/>
            <a:pathLst>
              <a:path h="9287994" w="8289535">
                <a:moveTo>
                  <a:pt x="0" y="0"/>
                </a:moveTo>
                <a:lnTo>
                  <a:pt x="8289534" y="0"/>
                </a:lnTo>
                <a:lnTo>
                  <a:pt x="8289534" y="9287994"/>
                </a:lnTo>
                <a:lnTo>
                  <a:pt x="0" y="9287994"/>
                </a:lnTo>
                <a:lnTo>
                  <a:pt x="0" y="0"/>
                </a:lnTo>
                <a:close/>
              </a:path>
            </a:pathLst>
          </a:custGeom>
          <a:blipFill>
            <a:blip r:embed="rId4">
              <a:alphaModFix amt="80000"/>
            </a:blip>
            <a:stretch>
              <a:fillRect l="0" t="0" r="0" b="0"/>
            </a:stretch>
          </a:blipFill>
        </p:spPr>
      </p:sp>
      <p:sp>
        <p:nvSpPr>
          <p:cNvPr name="Freeform 4" id="4"/>
          <p:cNvSpPr/>
          <p:nvPr/>
        </p:nvSpPr>
        <p:spPr>
          <a:xfrm flipH="false" flipV="false" rot="0">
            <a:off x="12199506" y="-3116067"/>
            <a:ext cx="10516497" cy="8978460"/>
          </a:xfrm>
          <a:custGeom>
            <a:avLst/>
            <a:gdLst/>
            <a:ahLst/>
            <a:cxnLst/>
            <a:rect r="r" b="b" t="t" l="l"/>
            <a:pathLst>
              <a:path h="8978460" w="10516497">
                <a:moveTo>
                  <a:pt x="0" y="0"/>
                </a:moveTo>
                <a:lnTo>
                  <a:pt x="10516498" y="0"/>
                </a:lnTo>
                <a:lnTo>
                  <a:pt x="10516498" y="8978459"/>
                </a:lnTo>
                <a:lnTo>
                  <a:pt x="0" y="8978459"/>
                </a:lnTo>
                <a:lnTo>
                  <a:pt x="0" y="0"/>
                </a:lnTo>
                <a:close/>
              </a:path>
            </a:pathLst>
          </a:custGeom>
          <a:blipFill>
            <a:blip r:embed="rId5">
              <a:alphaModFix amt="80000"/>
            </a:blip>
            <a:stretch>
              <a:fillRect l="0" t="0" r="0" b="0"/>
            </a:stretch>
          </a:blipFill>
        </p:spPr>
      </p:sp>
      <p:sp>
        <p:nvSpPr>
          <p:cNvPr name="Freeform 5" id="5"/>
          <p:cNvSpPr/>
          <p:nvPr/>
        </p:nvSpPr>
        <p:spPr>
          <a:xfrm flipH="false" flipV="false" rot="0">
            <a:off x="-1448181" y="-1104614"/>
            <a:ext cx="2896362" cy="2896362"/>
          </a:xfrm>
          <a:custGeom>
            <a:avLst/>
            <a:gdLst/>
            <a:ahLst/>
            <a:cxnLst/>
            <a:rect r="r" b="b" t="t" l="l"/>
            <a:pathLst>
              <a:path h="2896362" w="2896362">
                <a:moveTo>
                  <a:pt x="0" y="0"/>
                </a:moveTo>
                <a:lnTo>
                  <a:pt x="2896362" y="0"/>
                </a:lnTo>
                <a:lnTo>
                  <a:pt x="2896362" y="2896361"/>
                </a:lnTo>
                <a:lnTo>
                  <a:pt x="0" y="28963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523882" y="8403861"/>
            <a:ext cx="2896362" cy="2896362"/>
          </a:xfrm>
          <a:custGeom>
            <a:avLst/>
            <a:gdLst/>
            <a:ahLst/>
            <a:cxnLst/>
            <a:rect r="r" b="b" t="t" l="l"/>
            <a:pathLst>
              <a:path h="2896362" w="2896362">
                <a:moveTo>
                  <a:pt x="0" y="0"/>
                </a:moveTo>
                <a:lnTo>
                  <a:pt x="2896361" y="0"/>
                </a:lnTo>
                <a:lnTo>
                  <a:pt x="2896361"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448181" y="1519327"/>
            <a:ext cx="15169738" cy="6886396"/>
          </a:xfrm>
          <a:prstGeom prst="rect">
            <a:avLst/>
          </a:prstGeom>
        </p:spPr>
        <p:txBody>
          <a:bodyPr anchor="t" rtlCol="false" tIns="0" lIns="0" bIns="0" rIns="0">
            <a:spAutoFit/>
          </a:bodyPr>
          <a:lstStyle/>
          <a:p>
            <a:pPr algn="ctr">
              <a:lnSpc>
                <a:spcPts val="9058"/>
              </a:lnSpc>
              <a:spcBef>
                <a:spcPct val="0"/>
              </a:spcBef>
            </a:pPr>
            <a:r>
              <a:rPr lang="en-US" b="true" sz="5360">
                <a:solidFill>
                  <a:srgbClr val="FFFFFF"/>
                </a:solidFill>
                <a:latin typeface="Neo Tech Bold"/>
                <a:ea typeface="Neo Tech Bold"/>
                <a:cs typeface="Neo Tech Bold"/>
                <a:sym typeface="Neo Tech Bold"/>
              </a:rPr>
              <a:t>You can enable features like “Silence Unknown Callers” on iPhone or Spam Protection in Android Messages. Also, consider using a trusted spam filter app like Truecaller or a carrier-based solution (e.g., AT&amp;T ActiveArmor, Verizon Call Filter).</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3"/>
            <a:stretch>
              <a:fillRect l="0" t="0" r="0" b="0"/>
            </a:stretch>
          </a:blipFill>
        </p:spPr>
      </p:sp>
      <p:sp>
        <p:nvSpPr>
          <p:cNvPr name="Freeform 3" id="3"/>
          <p:cNvSpPr/>
          <p:nvPr/>
        </p:nvSpPr>
        <p:spPr>
          <a:xfrm flipH="false" flipV="false" rot="5400000">
            <a:off x="-3928774" y="4614303"/>
            <a:ext cx="8289535" cy="9287994"/>
          </a:xfrm>
          <a:custGeom>
            <a:avLst/>
            <a:gdLst/>
            <a:ahLst/>
            <a:cxnLst/>
            <a:rect r="r" b="b" t="t" l="l"/>
            <a:pathLst>
              <a:path h="9287994" w="8289535">
                <a:moveTo>
                  <a:pt x="0" y="0"/>
                </a:moveTo>
                <a:lnTo>
                  <a:pt x="8289534" y="0"/>
                </a:lnTo>
                <a:lnTo>
                  <a:pt x="8289534" y="9287994"/>
                </a:lnTo>
                <a:lnTo>
                  <a:pt x="0" y="9287994"/>
                </a:lnTo>
                <a:lnTo>
                  <a:pt x="0" y="0"/>
                </a:lnTo>
                <a:close/>
              </a:path>
            </a:pathLst>
          </a:custGeom>
          <a:blipFill>
            <a:blip r:embed="rId4">
              <a:alphaModFix amt="80000"/>
            </a:blip>
            <a:stretch>
              <a:fillRect l="0" t="0" r="0" b="0"/>
            </a:stretch>
          </a:blipFill>
        </p:spPr>
      </p:sp>
      <p:sp>
        <p:nvSpPr>
          <p:cNvPr name="Freeform 4" id="4"/>
          <p:cNvSpPr/>
          <p:nvPr/>
        </p:nvSpPr>
        <p:spPr>
          <a:xfrm flipH="false" flipV="false" rot="0">
            <a:off x="12199506" y="-3116067"/>
            <a:ext cx="10516497" cy="8978460"/>
          </a:xfrm>
          <a:custGeom>
            <a:avLst/>
            <a:gdLst/>
            <a:ahLst/>
            <a:cxnLst/>
            <a:rect r="r" b="b" t="t" l="l"/>
            <a:pathLst>
              <a:path h="8978460" w="10516497">
                <a:moveTo>
                  <a:pt x="0" y="0"/>
                </a:moveTo>
                <a:lnTo>
                  <a:pt x="10516498" y="0"/>
                </a:lnTo>
                <a:lnTo>
                  <a:pt x="10516498" y="8978459"/>
                </a:lnTo>
                <a:lnTo>
                  <a:pt x="0" y="8978459"/>
                </a:lnTo>
                <a:lnTo>
                  <a:pt x="0" y="0"/>
                </a:lnTo>
                <a:close/>
              </a:path>
            </a:pathLst>
          </a:custGeom>
          <a:blipFill>
            <a:blip r:embed="rId5">
              <a:alphaModFix amt="80000"/>
            </a:blip>
            <a:stretch>
              <a:fillRect l="0" t="0" r="0" b="0"/>
            </a:stretch>
          </a:blipFill>
        </p:spPr>
      </p:sp>
      <p:sp>
        <p:nvSpPr>
          <p:cNvPr name="Freeform 5" id="5"/>
          <p:cNvSpPr/>
          <p:nvPr/>
        </p:nvSpPr>
        <p:spPr>
          <a:xfrm flipH="false" flipV="false" rot="0">
            <a:off x="-1448181" y="-1104614"/>
            <a:ext cx="2896362" cy="2896362"/>
          </a:xfrm>
          <a:custGeom>
            <a:avLst/>
            <a:gdLst/>
            <a:ahLst/>
            <a:cxnLst/>
            <a:rect r="r" b="b" t="t" l="l"/>
            <a:pathLst>
              <a:path h="2896362" w="2896362">
                <a:moveTo>
                  <a:pt x="0" y="0"/>
                </a:moveTo>
                <a:lnTo>
                  <a:pt x="2896362" y="0"/>
                </a:lnTo>
                <a:lnTo>
                  <a:pt x="2896362" y="2896361"/>
                </a:lnTo>
                <a:lnTo>
                  <a:pt x="0" y="28963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523882" y="8403861"/>
            <a:ext cx="2896362" cy="2896362"/>
          </a:xfrm>
          <a:custGeom>
            <a:avLst/>
            <a:gdLst/>
            <a:ahLst/>
            <a:cxnLst/>
            <a:rect r="r" b="b" t="t" l="l"/>
            <a:pathLst>
              <a:path h="2896362" w="2896362">
                <a:moveTo>
                  <a:pt x="0" y="0"/>
                </a:moveTo>
                <a:lnTo>
                  <a:pt x="2896361" y="0"/>
                </a:lnTo>
                <a:lnTo>
                  <a:pt x="2896361"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448181" y="3422255"/>
            <a:ext cx="15521366" cy="2903424"/>
          </a:xfrm>
          <a:prstGeom prst="rect">
            <a:avLst/>
          </a:prstGeom>
        </p:spPr>
        <p:txBody>
          <a:bodyPr anchor="t" rtlCol="false" tIns="0" lIns="0" bIns="0" rIns="0">
            <a:spAutoFit/>
          </a:bodyPr>
          <a:lstStyle/>
          <a:p>
            <a:pPr algn="ctr">
              <a:lnSpc>
                <a:spcPts val="11255"/>
              </a:lnSpc>
              <a:spcBef>
                <a:spcPct val="0"/>
              </a:spcBef>
            </a:pPr>
            <a:r>
              <a:rPr lang="en-US" b="true" sz="6659">
                <a:solidFill>
                  <a:srgbClr val="FFFFFF"/>
                </a:solidFill>
                <a:latin typeface="Neo Tech Bold"/>
                <a:ea typeface="Neo Tech Bold"/>
                <a:cs typeface="Neo Tech Bold"/>
                <a:sym typeface="Neo Tech Bold"/>
              </a:rPr>
              <a:t>9) </a:t>
            </a:r>
            <a:r>
              <a:rPr lang="en-US" b="true" sz="6659">
                <a:solidFill>
                  <a:srgbClr val="FFFFFF"/>
                </a:solidFill>
                <a:latin typeface="Neo Tech Bold"/>
                <a:ea typeface="Neo Tech Bold"/>
                <a:cs typeface="Neo Tech Bold"/>
                <a:sym typeface="Neo Tech Bold"/>
              </a:rPr>
              <a:t>Your phone carrier offers a free spam filter. Should you use it?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3"/>
            <a:stretch>
              <a:fillRect l="0" t="0" r="0" b="0"/>
            </a:stretch>
          </a:blipFill>
        </p:spPr>
      </p:sp>
      <p:sp>
        <p:nvSpPr>
          <p:cNvPr name="Freeform 3" id="3"/>
          <p:cNvSpPr/>
          <p:nvPr/>
        </p:nvSpPr>
        <p:spPr>
          <a:xfrm flipH="false" flipV="false" rot="5400000">
            <a:off x="-3928774" y="4644270"/>
            <a:ext cx="8289535" cy="9287994"/>
          </a:xfrm>
          <a:custGeom>
            <a:avLst/>
            <a:gdLst/>
            <a:ahLst/>
            <a:cxnLst/>
            <a:rect r="r" b="b" t="t" l="l"/>
            <a:pathLst>
              <a:path h="9287994" w="8289535">
                <a:moveTo>
                  <a:pt x="0" y="0"/>
                </a:moveTo>
                <a:lnTo>
                  <a:pt x="8289534" y="0"/>
                </a:lnTo>
                <a:lnTo>
                  <a:pt x="8289534" y="9287994"/>
                </a:lnTo>
                <a:lnTo>
                  <a:pt x="0" y="9287994"/>
                </a:lnTo>
                <a:lnTo>
                  <a:pt x="0" y="0"/>
                </a:lnTo>
                <a:close/>
              </a:path>
            </a:pathLst>
          </a:custGeom>
          <a:blipFill>
            <a:blip r:embed="rId4">
              <a:alphaModFix amt="80000"/>
            </a:blip>
            <a:stretch>
              <a:fillRect l="0" t="0" r="0" b="0"/>
            </a:stretch>
          </a:blipFill>
        </p:spPr>
      </p:sp>
      <p:sp>
        <p:nvSpPr>
          <p:cNvPr name="Freeform 4" id="4"/>
          <p:cNvSpPr/>
          <p:nvPr/>
        </p:nvSpPr>
        <p:spPr>
          <a:xfrm flipH="false" flipV="false" rot="0">
            <a:off x="13076648" y="-3116067"/>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5">
              <a:alphaModFix amt="80000"/>
            </a:blip>
            <a:stretch>
              <a:fillRect l="0" t="0" r="0" b="0"/>
            </a:stretch>
          </a:blipFill>
        </p:spPr>
      </p:sp>
      <p:sp>
        <p:nvSpPr>
          <p:cNvPr name="Freeform 5" id="5"/>
          <p:cNvSpPr/>
          <p:nvPr/>
        </p:nvSpPr>
        <p:spPr>
          <a:xfrm flipH="false" flipV="false" rot="0">
            <a:off x="-1448181" y="-1104614"/>
            <a:ext cx="2896362" cy="2896362"/>
          </a:xfrm>
          <a:custGeom>
            <a:avLst/>
            <a:gdLst/>
            <a:ahLst/>
            <a:cxnLst/>
            <a:rect r="r" b="b" t="t" l="l"/>
            <a:pathLst>
              <a:path h="2896362" w="2896362">
                <a:moveTo>
                  <a:pt x="0" y="0"/>
                </a:moveTo>
                <a:lnTo>
                  <a:pt x="2896362" y="0"/>
                </a:lnTo>
                <a:lnTo>
                  <a:pt x="2896362" y="2896361"/>
                </a:lnTo>
                <a:lnTo>
                  <a:pt x="0" y="28963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523882" y="8403861"/>
            <a:ext cx="2896362" cy="2896362"/>
          </a:xfrm>
          <a:custGeom>
            <a:avLst/>
            <a:gdLst/>
            <a:ahLst/>
            <a:cxnLst/>
            <a:rect r="r" b="b" t="t" l="l"/>
            <a:pathLst>
              <a:path h="2896362" w="2896362">
                <a:moveTo>
                  <a:pt x="0" y="0"/>
                </a:moveTo>
                <a:lnTo>
                  <a:pt x="2896361" y="0"/>
                </a:lnTo>
                <a:lnTo>
                  <a:pt x="2896361"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584860" y="2036453"/>
            <a:ext cx="1776255" cy="1850266"/>
          </a:xfrm>
          <a:custGeom>
            <a:avLst/>
            <a:gdLst/>
            <a:ahLst/>
            <a:cxnLst/>
            <a:rect r="r" b="b" t="t" l="l"/>
            <a:pathLst>
              <a:path h="1850266" w="1776255">
                <a:moveTo>
                  <a:pt x="0" y="0"/>
                </a:moveTo>
                <a:lnTo>
                  <a:pt x="1776255" y="0"/>
                </a:lnTo>
                <a:lnTo>
                  <a:pt x="1776255" y="1850266"/>
                </a:lnTo>
                <a:lnTo>
                  <a:pt x="0" y="18502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5652985" y="2166501"/>
            <a:ext cx="1837044" cy="1837044"/>
          </a:xfrm>
          <a:custGeom>
            <a:avLst/>
            <a:gdLst/>
            <a:ahLst/>
            <a:cxnLst/>
            <a:rect r="r" b="b" t="t" l="l"/>
            <a:pathLst>
              <a:path h="1837044" w="1837044">
                <a:moveTo>
                  <a:pt x="0" y="0"/>
                </a:moveTo>
                <a:lnTo>
                  <a:pt x="1837044" y="0"/>
                </a:lnTo>
                <a:lnTo>
                  <a:pt x="1837044" y="1837045"/>
                </a:lnTo>
                <a:lnTo>
                  <a:pt x="0" y="183704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301688" y="7382403"/>
            <a:ext cx="1926013" cy="2287920"/>
          </a:xfrm>
          <a:custGeom>
            <a:avLst/>
            <a:gdLst/>
            <a:ahLst/>
            <a:cxnLst/>
            <a:rect r="r" b="b" t="t" l="l"/>
            <a:pathLst>
              <a:path h="2287920" w="1926013">
                <a:moveTo>
                  <a:pt x="0" y="0"/>
                </a:moveTo>
                <a:lnTo>
                  <a:pt x="1926013" y="0"/>
                </a:lnTo>
                <a:lnTo>
                  <a:pt x="1926013" y="2287920"/>
                </a:lnTo>
                <a:lnTo>
                  <a:pt x="0" y="228792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3041864">
            <a:off x="16005192" y="7796871"/>
            <a:ext cx="1937269" cy="1828078"/>
          </a:xfrm>
          <a:custGeom>
            <a:avLst/>
            <a:gdLst/>
            <a:ahLst/>
            <a:cxnLst/>
            <a:rect r="r" b="b" t="t" l="l"/>
            <a:pathLst>
              <a:path h="1828078" w="1937269">
                <a:moveTo>
                  <a:pt x="0" y="0"/>
                </a:moveTo>
                <a:lnTo>
                  <a:pt x="1937269" y="0"/>
                </a:lnTo>
                <a:lnTo>
                  <a:pt x="1937269" y="1828078"/>
                </a:lnTo>
                <a:lnTo>
                  <a:pt x="0" y="182807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1" id="11"/>
          <p:cNvSpPr/>
          <p:nvPr/>
        </p:nvSpPr>
        <p:spPr>
          <a:xfrm flipH="false" flipV="false" rot="0">
            <a:off x="745823" y="4826060"/>
            <a:ext cx="1243753" cy="2085561"/>
          </a:xfrm>
          <a:custGeom>
            <a:avLst/>
            <a:gdLst/>
            <a:ahLst/>
            <a:cxnLst/>
            <a:rect r="r" b="b" t="t" l="l"/>
            <a:pathLst>
              <a:path h="2085561" w="1243753">
                <a:moveTo>
                  <a:pt x="0" y="0"/>
                </a:moveTo>
                <a:lnTo>
                  <a:pt x="1243753" y="0"/>
                </a:lnTo>
                <a:lnTo>
                  <a:pt x="1243753" y="2085561"/>
                </a:lnTo>
                <a:lnTo>
                  <a:pt x="0" y="208556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2" id="12"/>
          <p:cNvSpPr txBox="true"/>
          <p:nvPr/>
        </p:nvSpPr>
        <p:spPr>
          <a:xfrm rot="0">
            <a:off x="1989576" y="1057284"/>
            <a:ext cx="14327899" cy="1017270"/>
          </a:xfrm>
          <a:prstGeom prst="rect">
            <a:avLst/>
          </a:prstGeom>
        </p:spPr>
        <p:txBody>
          <a:bodyPr anchor="t" rtlCol="false" tIns="0" lIns="0" bIns="0" rIns="0">
            <a:spAutoFit/>
          </a:bodyPr>
          <a:lstStyle/>
          <a:p>
            <a:pPr algn="ctr" marL="0" indent="0" lvl="0">
              <a:lnSpc>
                <a:spcPts val="6872"/>
              </a:lnSpc>
            </a:pPr>
            <a:r>
              <a:rPr lang="en-US" b="true" sz="6423">
                <a:solidFill>
                  <a:srgbClr val="FFFFFF"/>
                </a:solidFill>
                <a:latin typeface="Neo Tech Bold"/>
                <a:ea typeface="Neo Tech Bold"/>
                <a:cs typeface="Neo Tech Bold"/>
                <a:sym typeface="Neo Tech Bold"/>
              </a:rPr>
              <a:t>Understanding Modern Call Settings</a:t>
            </a:r>
          </a:p>
        </p:txBody>
      </p:sp>
      <p:sp>
        <p:nvSpPr>
          <p:cNvPr name="TextBox 13" id="13"/>
          <p:cNvSpPr txBox="true"/>
          <p:nvPr/>
        </p:nvSpPr>
        <p:spPr>
          <a:xfrm rot="0">
            <a:off x="2723065" y="2015752"/>
            <a:ext cx="12527816" cy="1254864"/>
          </a:xfrm>
          <a:prstGeom prst="rect">
            <a:avLst/>
          </a:prstGeom>
        </p:spPr>
        <p:txBody>
          <a:bodyPr anchor="t" rtlCol="false" tIns="0" lIns="0" bIns="0" rIns="0">
            <a:spAutoFit/>
          </a:bodyPr>
          <a:lstStyle/>
          <a:p>
            <a:pPr algn="ctr" marL="0" indent="0" lvl="0">
              <a:lnSpc>
                <a:spcPts val="4842"/>
              </a:lnSpc>
            </a:pPr>
            <a:r>
              <a:rPr lang="en-US" sz="3207" spc="147">
                <a:solidFill>
                  <a:srgbClr val="FFFFFF"/>
                </a:solidFill>
                <a:latin typeface="Neo Tech"/>
                <a:ea typeface="Neo Tech"/>
                <a:cs typeface="Neo Tech"/>
                <a:sym typeface="Neo Tech"/>
              </a:rPr>
              <a:t>For both iPhone &amp; Android, there is an option for automatically silencing unknown callers that aren’t in your contact list. </a:t>
            </a:r>
          </a:p>
        </p:txBody>
      </p:sp>
      <p:sp>
        <p:nvSpPr>
          <p:cNvPr name="TextBox 14" id="14"/>
          <p:cNvSpPr txBox="true"/>
          <p:nvPr/>
        </p:nvSpPr>
        <p:spPr>
          <a:xfrm rot="0">
            <a:off x="2208651" y="4455152"/>
            <a:ext cx="7221099" cy="5033041"/>
          </a:xfrm>
          <a:prstGeom prst="rect">
            <a:avLst/>
          </a:prstGeom>
        </p:spPr>
        <p:txBody>
          <a:bodyPr anchor="t" rtlCol="false" tIns="0" lIns="0" bIns="0" rIns="0">
            <a:spAutoFit/>
          </a:bodyPr>
          <a:lstStyle/>
          <a:p>
            <a:pPr algn="l" marL="449980" indent="-224990" lvl="1">
              <a:lnSpc>
                <a:spcPts val="3522"/>
              </a:lnSpc>
              <a:buFont typeface="Arial"/>
              <a:buChar char="•"/>
            </a:pPr>
            <a:r>
              <a:rPr lang="en-US" sz="2084">
                <a:solidFill>
                  <a:srgbClr val="FFFFFF"/>
                </a:solidFill>
                <a:latin typeface="Neo Tech"/>
                <a:ea typeface="Neo Tech"/>
                <a:cs typeface="Neo Tech"/>
                <a:sym typeface="Neo Tech"/>
              </a:rPr>
              <a:t>When this option is turned on, all calls from Messages, Contacts, and Mail will all automatically go to voicemail </a:t>
            </a:r>
          </a:p>
          <a:p>
            <a:pPr algn="l" marL="449980" indent="-224990" lvl="1">
              <a:lnSpc>
                <a:spcPts val="3522"/>
              </a:lnSpc>
              <a:buFont typeface="Arial"/>
              <a:buChar char="•"/>
            </a:pPr>
            <a:r>
              <a:rPr lang="en-US" sz="2084">
                <a:solidFill>
                  <a:srgbClr val="FFFFFF"/>
                </a:solidFill>
                <a:latin typeface="Neo Tech"/>
                <a:ea typeface="Neo Tech"/>
                <a:cs typeface="Neo Tech"/>
                <a:sym typeface="Neo Tech"/>
              </a:rPr>
              <a:t>It’s important to note that there will be a missed call notification, but your phone won’t ring to notify you of that call at that moment. </a:t>
            </a:r>
          </a:p>
          <a:p>
            <a:pPr algn="l" marL="449980" indent="-224990" lvl="1">
              <a:lnSpc>
                <a:spcPts val="3522"/>
              </a:lnSpc>
              <a:buFont typeface="Arial"/>
              <a:buChar char="•"/>
            </a:pPr>
            <a:r>
              <a:rPr lang="en-US" sz="2084">
                <a:solidFill>
                  <a:srgbClr val="FFFFFF"/>
                </a:solidFill>
                <a:latin typeface="Neo Tech"/>
                <a:ea typeface="Neo Tech"/>
                <a:cs typeface="Neo Tech"/>
                <a:sym typeface="Neo Tech"/>
              </a:rPr>
              <a:t>This is a great option for avoiding scam, or robot calls, but you might miss actual important calls from doctors, new contacts, delivery drivers, and etc. </a:t>
            </a:r>
          </a:p>
          <a:p>
            <a:pPr algn="l" marL="514748" indent="-257374" lvl="1">
              <a:lnSpc>
                <a:spcPts val="4029"/>
              </a:lnSpc>
              <a:buFont typeface="Arial"/>
              <a:buChar char="•"/>
            </a:pPr>
            <a:r>
              <a:rPr lang="en-US" b="true" sz="2384">
                <a:solidFill>
                  <a:srgbClr val="FFFFFF"/>
                </a:solidFill>
                <a:latin typeface="Neo Tech Bold"/>
                <a:ea typeface="Neo Tech Bold"/>
                <a:cs typeface="Neo Tech Bold"/>
                <a:sym typeface="Neo Tech Bold"/>
              </a:rPr>
              <a:t>To turn on: Navigate to Settings &gt; Phone &gt; Silence Unknown Callers and toggle the switch to the On position. </a:t>
            </a:r>
          </a:p>
        </p:txBody>
      </p:sp>
      <p:sp>
        <p:nvSpPr>
          <p:cNvPr name="TextBox 15" id="15"/>
          <p:cNvSpPr txBox="true"/>
          <p:nvPr/>
        </p:nvSpPr>
        <p:spPr>
          <a:xfrm rot="0">
            <a:off x="2279872" y="3583290"/>
            <a:ext cx="2790503" cy="844020"/>
          </a:xfrm>
          <a:prstGeom prst="rect">
            <a:avLst/>
          </a:prstGeom>
        </p:spPr>
        <p:txBody>
          <a:bodyPr anchor="t" rtlCol="false" tIns="0" lIns="0" bIns="0" rIns="0">
            <a:spAutoFit/>
          </a:bodyPr>
          <a:lstStyle/>
          <a:p>
            <a:pPr algn="ctr" marL="0" indent="0" lvl="0">
              <a:lnSpc>
                <a:spcPts val="6352"/>
              </a:lnSpc>
            </a:pPr>
            <a:r>
              <a:rPr lang="en-US" b="true" sz="4207" spc="193">
                <a:solidFill>
                  <a:srgbClr val="FFFFFF"/>
                </a:solidFill>
                <a:latin typeface="Neo Tech Bold"/>
                <a:ea typeface="Neo Tech Bold"/>
                <a:cs typeface="Neo Tech Bold"/>
                <a:sym typeface="Neo Tech Bold"/>
              </a:rPr>
              <a:t>iPhone: </a:t>
            </a:r>
          </a:p>
        </p:txBody>
      </p:sp>
      <p:sp>
        <p:nvSpPr>
          <p:cNvPr name="TextBox 16" id="16"/>
          <p:cNvSpPr txBox="true"/>
          <p:nvPr/>
        </p:nvSpPr>
        <p:spPr>
          <a:xfrm rot="0">
            <a:off x="9570364" y="3583290"/>
            <a:ext cx="2790503" cy="844020"/>
          </a:xfrm>
          <a:prstGeom prst="rect">
            <a:avLst/>
          </a:prstGeom>
        </p:spPr>
        <p:txBody>
          <a:bodyPr anchor="t" rtlCol="false" tIns="0" lIns="0" bIns="0" rIns="0">
            <a:spAutoFit/>
          </a:bodyPr>
          <a:lstStyle/>
          <a:p>
            <a:pPr algn="ctr" marL="0" indent="0" lvl="0">
              <a:lnSpc>
                <a:spcPts val="6352"/>
              </a:lnSpc>
            </a:pPr>
            <a:r>
              <a:rPr lang="en-US" b="true" sz="4207" spc="193">
                <a:solidFill>
                  <a:srgbClr val="FFFFFF"/>
                </a:solidFill>
                <a:latin typeface="Neo Tech Bold"/>
                <a:ea typeface="Neo Tech Bold"/>
                <a:cs typeface="Neo Tech Bold"/>
                <a:sym typeface="Neo Tech Bold"/>
              </a:rPr>
              <a:t>Android: </a:t>
            </a:r>
          </a:p>
        </p:txBody>
      </p:sp>
      <p:sp>
        <p:nvSpPr>
          <p:cNvPr name="TextBox 17" id="17"/>
          <p:cNvSpPr txBox="true"/>
          <p:nvPr/>
        </p:nvSpPr>
        <p:spPr>
          <a:xfrm rot="0">
            <a:off x="9372600" y="4455152"/>
            <a:ext cx="6408025" cy="4728241"/>
          </a:xfrm>
          <a:prstGeom prst="rect">
            <a:avLst/>
          </a:prstGeom>
        </p:spPr>
        <p:txBody>
          <a:bodyPr anchor="t" rtlCol="false" tIns="0" lIns="0" bIns="0" rIns="0">
            <a:spAutoFit/>
          </a:bodyPr>
          <a:lstStyle/>
          <a:p>
            <a:pPr algn="l" marL="449980" indent="-224990" lvl="1">
              <a:lnSpc>
                <a:spcPts val="3522"/>
              </a:lnSpc>
              <a:buFont typeface="Arial"/>
              <a:buChar char="•"/>
            </a:pPr>
            <a:r>
              <a:rPr lang="en-US" sz="2084">
                <a:solidFill>
                  <a:srgbClr val="FFFFFF"/>
                </a:solidFill>
                <a:latin typeface="Neo Tech"/>
                <a:ea typeface="Neo Tech"/>
                <a:cs typeface="Neo Tech"/>
                <a:sym typeface="Neo Tech"/>
              </a:rPr>
              <a:t>For Android, there is a similar setting called </a:t>
            </a:r>
            <a:r>
              <a:rPr lang="en-US" b="true" sz="2084">
                <a:solidFill>
                  <a:srgbClr val="FFFFFF"/>
                </a:solidFill>
                <a:latin typeface="Neo Tech Bold"/>
                <a:ea typeface="Neo Tech Bold"/>
                <a:cs typeface="Neo Tech Bold"/>
                <a:sym typeface="Neo Tech Bold"/>
              </a:rPr>
              <a:t>Filter spam calls</a:t>
            </a:r>
            <a:r>
              <a:rPr lang="en-US" sz="2084">
                <a:solidFill>
                  <a:srgbClr val="FFFFFF"/>
                </a:solidFill>
                <a:latin typeface="Neo Tech"/>
                <a:ea typeface="Neo Tech"/>
                <a:cs typeface="Neo Tech"/>
                <a:sym typeface="Neo Tech"/>
              </a:rPr>
              <a:t> or </a:t>
            </a:r>
            <a:r>
              <a:rPr lang="en-US" b="true" sz="2084">
                <a:solidFill>
                  <a:srgbClr val="FFFFFF"/>
                </a:solidFill>
                <a:latin typeface="Neo Tech Bold"/>
                <a:ea typeface="Neo Tech Bold"/>
                <a:cs typeface="Neo Tech Bold"/>
                <a:sym typeface="Neo Tech Bold"/>
              </a:rPr>
              <a:t>Silence unknown numbers</a:t>
            </a:r>
            <a:r>
              <a:rPr lang="en-US" sz="2084">
                <a:solidFill>
                  <a:srgbClr val="FFFFFF"/>
                </a:solidFill>
                <a:latin typeface="Neo Tech"/>
                <a:ea typeface="Neo Tech"/>
                <a:cs typeface="Neo Tech"/>
                <a:sym typeface="Neo Tech"/>
              </a:rPr>
              <a:t>.</a:t>
            </a:r>
          </a:p>
          <a:p>
            <a:pPr algn="l" marL="449980" indent="-224990" lvl="1">
              <a:lnSpc>
                <a:spcPts val="3522"/>
              </a:lnSpc>
              <a:buFont typeface="Arial"/>
              <a:buChar char="•"/>
            </a:pPr>
            <a:r>
              <a:rPr lang="en-US" sz="2084">
                <a:solidFill>
                  <a:srgbClr val="FFFFFF"/>
                </a:solidFill>
                <a:latin typeface="Neo Tech"/>
                <a:ea typeface="Neo Tech"/>
                <a:cs typeface="Neo Tech"/>
                <a:sym typeface="Neo Tech"/>
              </a:rPr>
              <a:t>This is very similar to the structure of iPhone, but unknown numbers may be silenced, or a Google Assistant-style feature may screen the call for you</a:t>
            </a:r>
          </a:p>
          <a:p>
            <a:pPr algn="l" marL="514748" indent="-257374" lvl="1">
              <a:lnSpc>
                <a:spcPts val="4029"/>
              </a:lnSpc>
              <a:buFont typeface="Arial"/>
              <a:buChar char="•"/>
            </a:pPr>
            <a:r>
              <a:rPr lang="en-US" b="true" sz="2384">
                <a:solidFill>
                  <a:srgbClr val="FFFFFF"/>
                </a:solidFill>
                <a:latin typeface="Neo Tech Bold"/>
                <a:ea typeface="Neo Tech Bold"/>
                <a:cs typeface="Neo Tech Bold"/>
                <a:sym typeface="Neo Tech Bold"/>
              </a:rPr>
              <a:t>To turn on: Navigate to the Phone app settings, then select "Block numbers" or a similar option. Toggle on the "Block unknown callers" or "Silence unknown callers" feature </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3"/>
            <a:stretch>
              <a:fillRect l="0" t="0" r="0" b="0"/>
            </a:stretch>
          </a:blipFill>
        </p:spPr>
      </p:sp>
      <p:sp>
        <p:nvSpPr>
          <p:cNvPr name="Freeform 3" id="3"/>
          <p:cNvSpPr/>
          <p:nvPr/>
        </p:nvSpPr>
        <p:spPr>
          <a:xfrm flipH="false" flipV="false" rot="5400000">
            <a:off x="-3928774" y="4614303"/>
            <a:ext cx="8289535" cy="9287994"/>
          </a:xfrm>
          <a:custGeom>
            <a:avLst/>
            <a:gdLst/>
            <a:ahLst/>
            <a:cxnLst/>
            <a:rect r="r" b="b" t="t" l="l"/>
            <a:pathLst>
              <a:path h="9287994" w="8289535">
                <a:moveTo>
                  <a:pt x="0" y="0"/>
                </a:moveTo>
                <a:lnTo>
                  <a:pt x="8289534" y="0"/>
                </a:lnTo>
                <a:lnTo>
                  <a:pt x="8289534" y="9287994"/>
                </a:lnTo>
                <a:lnTo>
                  <a:pt x="0" y="9287994"/>
                </a:lnTo>
                <a:lnTo>
                  <a:pt x="0" y="0"/>
                </a:lnTo>
                <a:close/>
              </a:path>
            </a:pathLst>
          </a:custGeom>
          <a:blipFill>
            <a:blip r:embed="rId4">
              <a:alphaModFix amt="80000"/>
            </a:blip>
            <a:stretch>
              <a:fillRect l="0" t="0" r="0" b="0"/>
            </a:stretch>
          </a:blipFill>
        </p:spPr>
      </p:sp>
      <p:sp>
        <p:nvSpPr>
          <p:cNvPr name="Freeform 4" id="4"/>
          <p:cNvSpPr/>
          <p:nvPr/>
        </p:nvSpPr>
        <p:spPr>
          <a:xfrm flipH="false" flipV="false" rot="0">
            <a:off x="12199506" y="-3116067"/>
            <a:ext cx="10516497" cy="8978460"/>
          </a:xfrm>
          <a:custGeom>
            <a:avLst/>
            <a:gdLst/>
            <a:ahLst/>
            <a:cxnLst/>
            <a:rect r="r" b="b" t="t" l="l"/>
            <a:pathLst>
              <a:path h="8978460" w="10516497">
                <a:moveTo>
                  <a:pt x="0" y="0"/>
                </a:moveTo>
                <a:lnTo>
                  <a:pt x="10516498" y="0"/>
                </a:lnTo>
                <a:lnTo>
                  <a:pt x="10516498" y="8978459"/>
                </a:lnTo>
                <a:lnTo>
                  <a:pt x="0" y="8978459"/>
                </a:lnTo>
                <a:lnTo>
                  <a:pt x="0" y="0"/>
                </a:lnTo>
                <a:close/>
              </a:path>
            </a:pathLst>
          </a:custGeom>
          <a:blipFill>
            <a:blip r:embed="rId5">
              <a:alphaModFix amt="80000"/>
            </a:blip>
            <a:stretch>
              <a:fillRect l="0" t="0" r="0" b="0"/>
            </a:stretch>
          </a:blipFill>
        </p:spPr>
      </p:sp>
      <p:sp>
        <p:nvSpPr>
          <p:cNvPr name="Freeform 5" id="5"/>
          <p:cNvSpPr/>
          <p:nvPr/>
        </p:nvSpPr>
        <p:spPr>
          <a:xfrm flipH="false" flipV="false" rot="0">
            <a:off x="-1448181" y="-1104614"/>
            <a:ext cx="2896362" cy="2896362"/>
          </a:xfrm>
          <a:custGeom>
            <a:avLst/>
            <a:gdLst/>
            <a:ahLst/>
            <a:cxnLst/>
            <a:rect r="r" b="b" t="t" l="l"/>
            <a:pathLst>
              <a:path h="2896362" w="2896362">
                <a:moveTo>
                  <a:pt x="0" y="0"/>
                </a:moveTo>
                <a:lnTo>
                  <a:pt x="2896362" y="0"/>
                </a:lnTo>
                <a:lnTo>
                  <a:pt x="2896362" y="2896361"/>
                </a:lnTo>
                <a:lnTo>
                  <a:pt x="0" y="28963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523882" y="8403861"/>
            <a:ext cx="2896362" cy="2896362"/>
          </a:xfrm>
          <a:custGeom>
            <a:avLst/>
            <a:gdLst/>
            <a:ahLst/>
            <a:cxnLst/>
            <a:rect r="r" b="b" t="t" l="l"/>
            <a:pathLst>
              <a:path h="2896362" w="2896362">
                <a:moveTo>
                  <a:pt x="0" y="0"/>
                </a:moveTo>
                <a:lnTo>
                  <a:pt x="2896361" y="0"/>
                </a:lnTo>
                <a:lnTo>
                  <a:pt x="2896361"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929655" y="2125919"/>
            <a:ext cx="14594227" cy="6543114"/>
          </a:xfrm>
          <a:prstGeom prst="rect">
            <a:avLst/>
          </a:prstGeom>
        </p:spPr>
        <p:txBody>
          <a:bodyPr anchor="t" rtlCol="false" tIns="0" lIns="0" bIns="0" rIns="0">
            <a:spAutoFit/>
          </a:bodyPr>
          <a:lstStyle/>
          <a:p>
            <a:pPr algn="ctr">
              <a:lnSpc>
                <a:spcPts val="8551"/>
              </a:lnSpc>
              <a:spcBef>
                <a:spcPct val="0"/>
              </a:spcBef>
            </a:pPr>
            <a:r>
              <a:rPr lang="en-US" b="true" sz="5060">
                <a:solidFill>
                  <a:srgbClr val="FFFFFF"/>
                </a:solidFill>
                <a:latin typeface="Neo Tech Bold"/>
                <a:ea typeface="Neo Tech Bold"/>
                <a:cs typeface="Neo Tech Bold"/>
                <a:sym typeface="Neo Tech Bold"/>
              </a:rPr>
              <a:t>Yes, yes, yes! These tools are designed to automatically detect and block known scam numbers, and they’re regularly updated. Using your carrier’s spam filter adds an extra layer of protection against unwanted or dangerous calls.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5400000">
            <a:off x="14153947" y="4812052"/>
            <a:ext cx="8289535" cy="9287994"/>
          </a:xfrm>
          <a:custGeom>
            <a:avLst/>
            <a:gdLst/>
            <a:ahLst/>
            <a:cxnLst/>
            <a:rect r="r" b="b" t="t" l="l"/>
            <a:pathLst>
              <a:path h="9287994" w="8289535">
                <a:moveTo>
                  <a:pt x="0" y="0"/>
                </a:moveTo>
                <a:lnTo>
                  <a:pt x="8289535" y="0"/>
                </a:lnTo>
                <a:lnTo>
                  <a:pt x="8289535" y="9287995"/>
                </a:lnTo>
                <a:lnTo>
                  <a:pt x="0" y="9287995"/>
                </a:lnTo>
                <a:lnTo>
                  <a:pt x="0" y="0"/>
                </a:lnTo>
                <a:close/>
              </a:path>
            </a:pathLst>
          </a:custGeom>
          <a:blipFill>
            <a:blip r:embed="rId4">
              <a:alphaModFix amt="80000"/>
            </a:blip>
            <a:stretch>
              <a:fillRect l="0" t="0" r="0" b="0"/>
            </a:stretch>
          </a:blipFill>
        </p:spPr>
      </p:sp>
      <p:sp>
        <p:nvSpPr>
          <p:cNvPr name="Freeform 4" id="4"/>
          <p:cNvSpPr/>
          <p:nvPr/>
        </p:nvSpPr>
        <p:spPr>
          <a:xfrm flipH="false" flipV="false" rot="0">
            <a:off x="-3780264" y="-3313817"/>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5">
              <a:alphaModFix amt="80000"/>
            </a:blip>
            <a:stretch>
              <a:fillRect l="0" t="0" r="0" b="0"/>
            </a:stretch>
          </a:blipFill>
        </p:spPr>
      </p:sp>
      <p:sp>
        <p:nvSpPr>
          <p:cNvPr name="TextBox 5" id="5"/>
          <p:cNvSpPr txBox="true"/>
          <p:nvPr/>
        </p:nvSpPr>
        <p:spPr>
          <a:xfrm rot="0">
            <a:off x="5301173" y="3466959"/>
            <a:ext cx="7628503" cy="3324507"/>
          </a:xfrm>
          <a:prstGeom prst="rect">
            <a:avLst/>
          </a:prstGeom>
        </p:spPr>
        <p:txBody>
          <a:bodyPr anchor="t" rtlCol="false" tIns="0" lIns="0" bIns="0" rIns="0">
            <a:spAutoFit/>
          </a:bodyPr>
          <a:lstStyle/>
          <a:p>
            <a:pPr algn="ctr" marL="0" indent="0" lvl="0">
              <a:lnSpc>
                <a:spcPts val="22241"/>
              </a:lnSpc>
            </a:pPr>
            <a:r>
              <a:rPr lang="en-US" b="true" sz="20786" spc="5508">
                <a:solidFill>
                  <a:srgbClr val="FFFFFF"/>
                </a:solidFill>
                <a:latin typeface="Neo Tech Bold"/>
                <a:ea typeface="Neo Tech Bold"/>
                <a:cs typeface="Neo Tech Bold"/>
                <a:sym typeface="Neo Tech Bold"/>
              </a:rPr>
              <a:t>Q&amp;A</a:t>
            </a:r>
          </a:p>
        </p:txBody>
      </p:sp>
      <p:sp>
        <p:nvSpPr>
          <p:cNvPr name="Freeform 6" id="6"/>
          <p:cNvSpPr/>
          <p:nvPr/>
        </p:nvSpPr>
        <p:spPr>
          <a:xfrm flipH="false" flipV="false" rot="0">
            <a:off x="-1448181" y="8403861"/>
            <a:ext cx="2896362" cy="2896362"/>
          </a:xfrm>
          <a:custGeom>
            <a:avLst/>
            <a:gdLst/>
            <a:ahLst/>
            <a:cxnLst/>
            <a:rect r="r" b="b" t="t" l="l"/>
            <a:pathLst>
              <a:path h="2896362" w="2896362">
                <a:moveTo>
                  <a:pt x="0" y="0"/>
                </a:moveTo>
                <a:lnTo>
                  <a:pt x="2896362" y="0"/>
                </a:lnTo>
                <a:lnTo>
                  <a:pt x="2896362"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6523882" y="-1160786"/>
            <a:ext cx="2896362" cy="2896362"/>
          </a:xfrm>
          <a:custGeom>
            <a:avLst/>
            <a:gdLst/>
            <a:ahLst/>
            <a:cxnLst/>
            <a:rect r="r" b="b" t="t" l="l"/>
            <a:pathLst>
              <a:path h="2896362" w="2896362">
                <a:moveTo>
                  <a:pt x="0" y="0"/>
                </a:moveTo>
                <a:lnTo>
                  <a:pt x="2896361" y="0"/>
                </a:lnTo>
                <a:lnTo>
                  <a:pt x="2896361"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3"/>
            <a:stretch>
              <a:fillRect l="0" t="0" r="0" b="0"/>
            </a:stretch>
          </a:blipFill>
        </p:spPr>
      </p:sp>
      <p:sp>
        <p:nvSpPr>
          <p:cNvPr name="Freeform 3" id="3"/>
          <p:cNvSpPr/>
          <p:nvPr/>
        </p:nvSpPr>
        <p:spPr>
          <a:xfrm flipH="false" flipV="false" rot="5400000">
            <a:off x="-3928774" y="4614303"/>
            <a:ext cx="8289535" cy="9287994"/>
          </a:xfrm>
          <a:custGeom>
            <a:avLst/>
            <a:gdLst/>
            <a:ahLst/>
            <a:cxnLst/>
            <a:rect r="r" b="b" t="t" l="l"/>
            <a:pathLst>
              <a:path h="9287994" w="8289535">
                <a:moveTo>
                  <a:pt x="0" y="0"/>
                </a:moveTo>
                <a:lnTo>
                  <a:pt x="8289534" y="0"/>
                </a:lnTo>
                <a:lnTo>
                  <a:pt x="8289534" y="9287994"/>
                </a:lnTo>
                <a:lnTo>
                  <a:pt x="0" y="9287994"/>
                </a:lnTo>
                <a:lnTo>
                  <a:pt x="0" y="0"/>
                </a:lnTo>
                <a:close/>
              </a:path>
            </a:pathLst>
          </a:custGeom>
          <a:blipFill>
            <a:blip r:embed="rId4">
              <a:alphaModFix amt="80000"/>
            </a:blip>
            <a:stretch>
              <a:fillRect l="0" t="0" r="0" b="0"/>
            </a:stretch>
          </a:blipFill>
        </p:spPr>
      </p:sp>
      <p:sp>
        <p:nvSpPr>
          <p:cNvPr name="Freeform 4" id="4"/>
          <p:cNvSpPr/>
          <p:nvPr/>
        </p:nvSpPr>
        <p:spPr>
          <a:xfrm flipH="false" flipV="false" rot="0">
            <a:off x="13076648" y="-3116067"/>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5">
              <a:alphaModFix amt="80000"/>
            </a:blip>
            <a:stretch>
              <a:fillRect l="0" t="0" r="0" b="0"/>
            </a:stretch>
          </a:blipFill>
        </p:spPr>
      </p:sp>
      <p:sp>
        <p:nvSpPr>
          <p:cNvPr name="TextBox 5" id="5"/>
          <p:cNvSpPr txBox="true"/>
          <p:nvPr/>
        </p:nvSpPr>
        <p:spPr>
          <a:xfrm rot="0">
            <a:off x="3060303" y="3858555"/>
            <a:ext cx="12167393" cy="2465115"/>
          </a:xfrm>
          <a:prstGeom prst="rect">
            <a:avLst/>
          </a:prstGeom>
        </p:spPr>
        <p:txBody>
          <a:bodyPr anchor="t" rtlCol="false" tIns="0" lIns="0" bIns="0" rIns="0">
            <a:spAutoFit/>
          </a:bodyPr>
          <a:lstStyle/>
          <a:p>
            <a:pPr algn="ctr" marL="0" indent="0" lvl="0">
              <a:lnSpc>
                <a:spcPts val="16507"/>
              </a:lnSpc>
            </a:pPr>
            <a:r>
              <a:rPr lang="en-US" b="true" sz="15427">
                <a:solidFill>
                  <a:srgbClr val="FFFFFF"/>
                </a:solidFill>
                <a:latin typeface="Neo Tech Bold"/>
                <a:ea typeface="Neo Tech Bold"/>
                <a:cs typeface="Neo Tech Bold"/>
                <a:sym typeface="Neo Tech Bold"/>
              </a:rPr>
              <a:t>THANK YOU!</a:t>
            </a:r>
          </a:p>
        </p:txBody>
      </p:sp>
      <p:sp>
        <p:nvSpPr>
          <p:cNvPr name="Freeform 6" id="6"/>
          <p:cNvSpPr/>
          <p:nvPr/>
        </p:nvSpPr>
        <p:spPr>
          <a:xfrm flipH="false" flipV="false" rot="0">
            <a:off x="-1448181" y="-1104614"/>
            <a:ext cx="2896362" cy="2896362"/>
          </a:xfrm>
          <a:custGeom>
            <a:avLst/>
            <a:gdLst/>
            <a:ahLst/>
            <a:cxnLst/>
            <a:rect r="r" b="b" t="t" l="l"/>
            <a:pathLst>
              <a:path h="2896362" w="2896362">
                <a:moveTo>
                  <a:pt x="0" y="0"/>
                </a:moveTo>
                <a:lnTo>
                  <a:pt x="2896362" y="0"/>
                </a:lnTo>
                <a:lnTo>
                  <a:pt x="2896362" y="2896361"/>
                </a:lnTo>
                <a:lnTo>
                  <a:pt x="0" y="28963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6523882" y="8403861"/>
            <a:ext cx="2896362" cy="2896362"/>
          </a:xfrm>
          <a:custGeom>
            <a:avLst/>
            <a:gdLst/>
            <a:ahLst/>
            <a:cxnLst/>
            <a:rect r="r" b="b" t="t" l="l"/>
            <a:pathLst>
              <a:path h="2896362" w="2896362">
                <a:moveTo>
                  <a:pt x="0" y="0"/>
                </a:moveTo>
                <a:lnTo>
                  <a:pt x="2896361" y="0"/>
                </a:lnTo>
                <a:lnTo>
                  <a:pt x="2896361"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3"/>
            <a:stretch>
              <a:fillRect l="0" t="0" r="0" b="0"/>
            </a:stretch>
          </a:blipFill>
        </p:spPr>
      </p:sp>
      <p:sp>
        <p:nvSpPr>
          <p:cNvPr name="Freeform 3" id="3"/>
          <p:cNvSpPr/>
          <p:nvPr/>
        </p:nvSpPr>
        <p:spPr>
          <a:xfrm flipH="false" flipV="false" rot="5400000">
            <a:off x="-3928774" y="4644270"/>
            <a:ext cx="8289535" cy="9287994"/>
          </a:xfrm>
          <a:custGeom>
            <a:avLst/>
            <a:gdLst/>
            <a:ahLst/>
            <a:cxnLst/>
            <a:rect r="r" b="b" t="t" l="l"/>
            <a:pathLst>
              <a:path h="9287994" w="8289535">
                <a:moveTo>
                  <a:pt x="0" y="0"/>
                </a:moveTo>
                <a:lnTo>
                  <a:pt x="8289534" y="0"/>
                </a:lnTo>
                <a:lnTo>
                  <a:pt x="8289534" y="9287994"/>
                </a:lnTo>
                <a:lnTo>
                  <a:pt x="0" y="9287994"/>
                </a:lnTo>
                <a:lnTo>
                  <a:pt x="0" y="0"/>
                </a:lnTo>
                <a:close/>
              </a:path>
            </a:pathLst>
          </a:custGeom>
          <a:blipFill>
            <a:blip r:embed="rId4">
              <a:alphaModFix amt="80000"/>
            </a:blip>
            <a:stretch>
              <a:fillRect l="0" t="0" r="0" b="0"/>
            </a:stretch>
          </a:blipFill>
        </p:spPr>
      </p:sp>
      <p:sp>
        <p:nvSpPr>
          <p:cNvPr name="Freeform 4" id="4"/>
          <p:cNvSpPr/>
          <p:nvPr/>
        </p:nvSpPr>
        <p:spPr>
          <a:xfrm flipH="false" flipV="false" rot="0">
            <a:off x="13076648" y="-3116067"/>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5">
              <a:alphaModFix amt="80000"/>
            </a:blip>
            <a:stretch>
              <a:fillRect l="0" t="0" r="0" b="0"/>
            </a:stretch>
          </a:blipFill>
        </p:spPr>
      </p:sp>
      <p:sp>
        <p:nvSpPr>
          <p:cNvPr name="Freeform 5" id="5"/>
          <p:cNvSpPr/>
          <p:nvPr/>
        </p:nvSpPr>
        <p:spPr>
          <a:xfrm flipH="false" flipV="false" rot="0">
            <a:off x="-1448181" y="-1104614"/>
            <a:ext cx="2896362" cy="2896362"/>
          </a:xfrm>
          <a:custGeom>
            <a:avLst/>
            <a:gdLst/>
            <a:ahLst/>
            <a:cxnLst/>
            <a:rect r="r" b="b" t="t" l="l"/>
            <a:pathLst>
              <a:path h="2896362" w="2896362">
                <a:moveTo>
                  <a:pt x="0" y="0"/>
                </a:moveTo>
                <a:lnTo>
                  <a:pt x="2896362" y="0"/>
                </a:lnTo>
                <a:lnTo>
                  <a:pt x="2896362" y="2896361"/>
                </a:lnTo>
                <a:lnTo>
                  <a:pt x="0" y="28963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523882" y="8403861"/>
            <a:ext cx="2896362" cy="2896362"/>
          </a:xfrm>
          <a:custGeom>
            <a:avLst/>
            <a:gdLst/>
            <a:ahLst/>
            <a:cxnLst/>
            <a:rect r="r" b="b" t="t" l="l"/>
            <a:pathLst>
              <a:path h="2896362" w="2896362">
                <a:moveTo>
                  <a:pt x="0" y="0"/>
                </a:moveTo>
                <a:lnTo>
                  <a:pt x="2896361" y="0"/>
                </a:lnTo>
                <a:lnTo>
                  <a:pt x="2896361"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404398" y="2837803"/>
            <a:ext cx="2184700" cy="2275730"/>
          </a:xfrm>
          <a:custGeom>
            <a:avLst/>
            <a:gdLst/>
            <a:ahLst/>
            <a:cxnLst/>
            <a:rect r="r" b="b" t="t" l="l"/>
            <a:pathLst>
              <a:path h="2275730" w="2184700">
                <a:moveTo>
                  <a:pt x="0" y="0"/>
                </a:moveTo>
                <a:lnTo>
                  <a:pt x="2184701" y="0"/>
                </a:lnTo>
                <a:lnTo>
                  <a:pt x="2184701" y="2275730"/>
                </a:lnTo>
                <a:lnTo>
                  <a:pt x="0" y="22757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5652985" y="2328426"/>
            <a:ext cx="1837044" cy="1837044"/>
          </a:xfrm>
          <a:custGeom>
            <a:avLst/>
            <a:gdLst/>
            <a:ahLst/>
            <a:cxnLst/>
            <a:rect r="r" b="b" t="t" l="l"/>
            <a:pathLst>
              <a:path h="1837044" w="1837044">
                <a:moveTo>
                  <a:pt x="0" y="0"/>
                </a:moveTo>
                <a:lnTo>
                  <a:pt x="1837044" y="0"/>
                </a:lnTo>
                <a:lnTo>
                  <a:pt x="1837044" y="1837045"/>
                </a:lnTo>
                <a:lnTo>
                  <a:pt x="0" y="183704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753808" y="5637661"/>
            <a:ext cx="1619232" cy="1619232"/>
          </a:xfrm>
          <a:custGeom>
            <a:avLst/>
            <a:gdLst/>
            <a:ahLst/>
            <a:cxnLst/>
            <a:rect r="r" b="b" t="t" l="l"/>
            <a:pathLst>
              <a:path h="1619232" w="1619232">
                <a:moveTo>
                  <a:pt x="0" y="0"/>
                </a:moveTo>
                <a:lnTo>
                  <a:pt x="1619231" y="0"/>
                </a:lnTo>
                <a:lnTo>
                  <a:pt x="1619231" y="1619231"/>
                </a:lnTo>
                <a:lnTo>
                  <a:pt x="0" y="161923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15770239" y="7680906"/>
            <a:ext cx="1815040" cy="2050892"/>
          </a:xfrm>
          <a:custGeom>
            <a:avLst/>
            <a:gdLst/>
            <a:ahLst/>
            <a:cxnLst/>
            <a:rect r="r" b="b" t="t" l="l"/>
            <a:pathLst>
              <a:path h="2050892" w="1815040">
                <a:moveTo>
                  <a:pt x="0" y="0"/>
                </a:moveTo>
                <a:lnTo>
                  <a:pt x="1815040" y="0"/>
                </a:lnTo>
                <a:lnTo>
                  <a:pt x="1815040" y="2050893"/>
                </a:lnTo>
                <a:lnTo>
                  <a:pt x="0" y="2050893"/>
                </a:lnTo>
                <a:lnTo>
                  <a:pt x="0" y="0"/>
                </a:lnTo>
                <a:close/>
              </a:path>
            </a:pathLst>
          </a:custGeom>
          <a:blipFill>
            <a:blip r:embed="rId14"/>
            <a:stretch>
              <a:fillRect l="0" t="0" r="0" b="0"/>
            </a:stretch>
          </a:blipFill>
        </p:spPr>
      </p:sp>
      <p:sp>
        <p:nvSpPr>
          <p:cNvPr name="Freeform 11" id="11"/>
          <p:cNvSpPr/>
          <p:nvPr/>
        </p:nvSpPr>
        <p:spPr>
          <a:xfrm flipH="false" flipV="false" rot="0">
            <a:off x="535028" y="7777977"/>
            <a:ext cx="2396971" cy="2039604"/>
          </a:xfrm>
          <a:custGeom>
            <a:avLst/>
            <a:gdLst/>
            <a:ahLst/>
            <a:cxnLst/>
            <a:rect r="r" b="b" t="t" l="l"/>
            <a:pathLst>
              <a:path h="2039604" w="2396971">
                <a:moveTo>
                  <a:pt x="0" y="0"/>
                </a:moveTo>
                <a:lnTo>
                  <a:pt x="2396971" y="0"/>
                </a:lnTo>
                <a:lnTo>
                  <a:pt x="2396971" y="2039604"/>
                </a:lnTo>
                <a:lnTo>
                  <a:pt x="0" y="203960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2" id="12"/>
          <p:cNvSpPr/>
          <p:nvPr/>
        </p:nvSpPr>
        <p:spPr>
          <a:xfrm flipH="false" flipV="false" rot="0">
            <a:off x="16168389" y="4797339"/>
            <a:ext cx="1075890" cy="2099298"/>
          </a:xfrm>
          <a:custGeom>
            <a:avLst/>
            <a:gdLst/>
            <a:ahLst/>
            <a:cxnLst/>
            <a:rect r="r" b="b" t="t" l="l"/>
            <a:pathLst>
              <a:path h="2099298" w="1075890">
                <a:moveTo>
                  <a:pt x="0" y="0"/>
                </a:moveTo>
                <a:lnTo>
                  <a:pt x="1075890" y="0"/>
                </a:lnTo>
                <a:lnTo>
                  <a:pt x="1075890" y="2099298"/>
                </a:lnTo>
                <a:lnTo>
                  <a:pt x="0" y="2099298"/>
                </a:lnTo>
                <a:lnTo>
                  <a:pt x="0" y="0"/>
                </a:lnTo>
                <a:close/>
              </a:path>
            </a:pathLst>
          </a:custGeom>
          <a:blipFill>
            <a:blip r:embed="rId17"/>
            <a:stretch>
              <a:fillRect l="0" t="0" r="0" b="0"/>
            </a:stretch>
          </a:blipFill>
        </p:spPr>
      </p:sp>
      <p:sp>
        <p:nvSpPr>
          <p:cNvPr name="TextBox 13" id="13"/>
          <p:cNvSpPr txBox="true"/>
          <p:nvPr/>
        </p:nvSpPr>
        <p:spPr>
          <a:xfrm rot="0">
            <a:off x="1970526" y="900631"/>
            <a:ext cx="14327899" cy="2232405"/>
          </a:xfrm>
          <a:prstGeom prst="rect">
            <a:avLst/>
          </a:prstGeom>
        </p:spPr>
        <p:txBody>
          <a:bodyPr anchor="t" rtlCol="false" tIns="0" lIns="0" bIns="0" rIns="0">
            <a:spAutoFit/>
          </a:bodyPr>
          <a:lstStyle/>
          <a:p>
            <a:pPr algn="ctr" marL="0" indent="0" lvl="0">
              <a:lnSpc>
                <a:spcPts val="8049"/>
              </a:lnSpc>
            </a:pPr>
            <a:r>
              <a:rPr lang="en-US" b="true" sz="7523">
                <a:solidFill>
                  <a:srgbClr val="FFFFFF"/>
                </a:solidFill>
                <a:latin typeface="Neo Tech Bold"/>
                <a:ea typeface="Neo Tech Bold"/>
                <a:cs typeface="Neo Tech Bold"/>
                <a:sym typeface="Neo Tech Bold"/>
              </a:rPr>
              <a:t>Difference between blocking, silencing, and filtering calls </a:t>
            </a:r>
          </a:p>
        </p:txBody>
      </p:sp>
      <p:sp>
        <p:nvSpPr>
          <p:cNvPr name="TextBox 14" id="14"/>
          <p:cNvSpPr txBox="true"/>
          <p:nvPr/>
        </p:nvSpPr>
        <p:spPr>
          <a:xfrm rot="0">
            <a:off x="2931999" y="3320968"/>
            <a:ext cx="12382175" cy="1681296"/>
          </a:xfrm>
          <a:prstGeom prst="rect">
            <a:avLst/>
          </a:prstGeom>
        </p:spPr>
        <p:txBody>
          <a:bodyPr anchor="t" rtlCol="false" tIns="0" lIns="0" bIns="0" rIns="0">
            <a:spAutoFit/>
          </a:bodyPr>
          <a:lstStyle/>
          <a:p>
            <a:pPr algn="l">
              <a:lnSpc>
                <a:spcPts val="4605"/>
              </a:lnSpc>
            </a:pPr>
            <a:r>
              <a:rPr lang="en-US" sz="2725">
                <a:solidFill>
                  <a:srgbClr val="FFFFFF"/>
                </a:solidFill>
                <a:latin typeface="Neo Tech"/>
                <a:ea typeface="Neo Tech"/>
                <a:cs typeface="Neo Tech"/>
                <a:sym typeface="Neo Tech"/>
              </a:rPr>
              <a:t>    </a:t>
            </a:r>
            <a:r>
              <a:rPr lang="en-US" sz="2725" b="true">
                <a:solidFill>
                  <a:srgbClr val="FFFFFF"/>
                </a:solidFill>
                <a:latin typeface="Neo Tech Bold"/>
                <a:ea typeface="Neo Tech Bold"/>
                <a:cs typeface="Neo Tech Bold"/>
                <a:sym typeface="Neo Tech Bold"/>
              </a:rPr>
              <a:t>Blocking Callers</a:t>
            </a:r>
          </a:p>
          <a:p>
            <a:pPr algn="l" marL="545235" indent="-272618" lvl="1">
              <a:lnSpc>
                <a:spcPts val="4267"/>
              </a:lnSpc>
              <a:buFont typeface="Arial"/>
              <a:buChar char="•"/>
            </a:pPr>
            <a:r>
              <a:rPr lang="en-US" sz="2525">
                <a:solidFill>
                  <a:srgbClr val="FFFFFF"/>
                </a:solidFill>
                <a:latin typeface="Neo Tech"/>
                <a:ea typeface="Neo Tech"/>
                <a:cs typeface="Neo Tech"/>
                <a:sym typeface="Neo Tech"/>
              </a:rPr>
              <a:t>This number cannot call, text, or videocall you at all unless you manually unblock them yourself </a:t>
            </a:r>
          </a:p>
        </p:txBody>
      </p:sp>
      <p:sp>
        <p:nvSpPr>
          <p:cNvPr name="TextBox 15" id="15"/>
          <p:cNvSpPr txBox="true"/>
          <p:nvPr/>
        </p:nvSpPr>
        <p:spPr>
          <a:xfrm rot="0">
            <a:off x="2931999" y="5229919"/>
            <a:ext cx="13127860" cy="2214696"/>
          </a:xfrm>
          <a:prstGeom prst="rect">
            <a:avLst/>
          </a:prstGeom>
        </p:spPr>
        <p:txBody>
          <a:bodyPr anchor="t" rtlCol="false" tIns="0" lIns="0" bIns="0" rIns="0">
            <a:spAutoFit/>
          </a:bodyPr>
          <a:lstStyle/>
          <a:p>
            <a:pPr algn="l">
              <a:lnSpc>
                <a:spcPts val="4605"/>
              </a:lnSpc>
            </a:pPr>
            <a:r>
              <a:rPr lang="en-US" sz="2725">
                <a:solidFill>
                  <a:srgbClr val="FFFFFF"/>
                </a:solidFill>
                <a:latin typeface="Neo Tech"/>
                <a:ea typeface="Neo Tech"/>
                <a:cs typeface="Neo Tech"/>
                <a:sym typeface="Neo Tech"/>
              </a:rPr>
              <a:t>    </a:t>
            </a:r>
            <a:r>
              <a:rPr lang="en-US" sz="2725" b="true">
                <a:solidFill>
                  <a:srgbClr val="FFFFFF"/>
                </a:solidFill>
                <a:latin typeface="Neo Tech Bold"/>
                <a:ea typeface="Neo Tech Bold"/>
                <a:cs typeface="Neo Tech Bold"/>
                <a:sym typeface="Neo Tech Bold"/>
              </a:rPr>
              <a:t>Silencing Callers</a:t>
            </a:r>
          </a:p>
          <a:p>
            <a:pPr algn="l" marL="545237" indent="-272619" lvl="1">
              <a:lnSpc>
                <a:spcPts val="4267"/>
              </a:lnSpc>
              <a:buFont typeface="Arial"/>
              <a:buChar char="•"/>
            </a:pPr>
            <a:r>
              <a:rPr lang="en-US" sz="2525">
                <a:solidFill>
                  <a:srgbClr val="FFFFFF"/>
                </a:solidFill>
                <a:latin typeface="Neo Tech"/>
                <a:ea typeface="Neo Tech"/>
                <a:cs typeface="Neo Tech"/>
                <a:sym typeface="Neo Tech"/>
              </a:rPr>
              <a:t>Only the numbers that are NOT in your contact list are sent to voicemail</a:t>
            </a:r>
          </a:p>
          <a:p>
            <a:pPr algn="l" marL="545237" indent="-272619" lvl="1">
              <a:lnSpc>
                <a:spcPts val="4267"/>
              </a:lnSpc>
              <a:buFont typeface="Arial"/>
              <a:buChar char="•"/>
            </a:pPr>
            <a:r>
              <a:rPr lang="en-US" sz="2525">
                <a:solidFill>
                  <a:srgbClr val="FFFFFF"/>
                </a:solidFill>
                <a:latin typeface="Neo Tech"/>
                <a:ea typeface="Neo Tech"/>
                <a:cs typeface="Neo Tech"/>
                <a:sym typeface="Neo Tech"/>
              </a:rPr>
              <a:t>You still get the notification of the call, but your phone just wont ring and notify you of the call at that moment </a:t>
            </a:r>
          </a:p>
        </p:txBody>
      </p:sp>
      <p:sp>
        <p:nvSpPr>
          <p:cNvPr name="TextBox 16" id="16"/>
          <p:cNvSpPr txBox="true"/>
          <p:nvPr/>
        </p:nvSpPr>
        <p:spPr>
          <a:xfrm rot="0">
            <a:off x="2931999" y="7644640"/>
            <a:ext cx="14094007" cy="1681296"/>
          </a:xfrm>
          <a:prstGeom prst="rect">
            <a:avLst/>
          </a:prstGeom>
        </p:spPr>
        <p:txBody>
          <a:bodyPr anchor="t" rtlCol="false" tIns="0" lIns="0" bIns="0" rIns="0">
            <a:spAutoFit/>
          </a:bodyPr>
          <a:lstStyle/>
          <a:p>
            <a:pPr algn="l">
              <a:lnSpc>
                <a:spcPts val="4605"/>
              </a:lnSpc>
            </a:pPr>
            <a:r>
              <a:rPr lang="en-US" sz="2725" b="true">
                <a:solidFill>
                  <a:srgbClr val="FFFFFF"/>
                </a:solidFill>
                <a:latin typeface="Neo Tech Bold"/>
                <a:ea typeface="Neo Tech Bold"/>
                <a:cs typeface="Neo Tech Bold"/>
                <a:sym typeface="Neo Tech Bold"/>
              </a:rPr>
              <a:t>   Filtering calls (Google Call Screen):</a:t>
            </a:r>
          </a:p>
          <a:p>
            <a:pPr algn="l" marL="545237" indent="-272619" lvl="1">
              <a:lnSpc>
                <a:spcPts val="4267"/>
              </a:lnSpc>
              <a:buFont typeface="Arial"/>
              <a:buChar char="•"/>
            </a:pPr>
            <a:r>
              <a:rPr lang="en-US" sz="2525">
                <a:solidFill>
                  <a:srgbClr val="FFFFFF"/>
                </a:solidFill>
                <a:latin typeface="Neo Tech"/>
                <a:ea typeface="Neo Tech"/>
                <a:cs typeface="Neo Tech"/>
                <a:sym typeface="Neo Tech"/>
              </a:rPr>
              <a:t>Google Assistant answers unknown calls for you and shows you a live transcript.</a:t>
            </a:r>
          </a:p>
          <a:p>
            <a:pPr algn="l" marL="545237" indent="-272619" lvl="1">
              <a:lnSpc>
                <a:spcPts val="4267"/>
              </a:lnSpc>
              <a:buFont typeface="Arial"/>
              <a:buChar char="•"/>
            </a:pPr>
            <a:r>
              <a:rPr lang="en-US" sz="2525">
                <a:solidFill>
                  <a:srgbClr val="FFFFFF"/>
                </a:solidFill>
                <a:latin typeface="Neo Tech"/>
                <a:ea typeface="Neo Tech"/>
                <a:cs typeface="Neo Tech"/>
                <a:sym typeface="Neo Tech"/>
              </a:rPr>
              <a:t>You can decide whether to answer or decline after seeing what the caller says.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3"/>
            <a:stretch>
              <a:fillRect l="0" t="0" r="0" b="0"/>
            </a:stretch>
          </a:blipFill>
        </p:spPr>
      </p:sp>
      <p:sp>
        <p:nvSpPr>
          <p:cNvPr name="Freeform 3" id="3"/>
          <p:cNvSpPr/>
          <p:nvPr/>
        </p:nvSpPr>
        <p:spPr>
          <a:xfrm flipH="false" flipV="false" rot="5400000">
            <a:off x="-3928774" y="4644270"/>
            <a:ext cx="8289535" cy="9287994"/>
          </a:xfrm>
          <a:custGeom>
            <a:avLst/>
            <a:gdLst/>
            <a:ahLst/>
            <a:cxnLst/>
            <a:rect r="r" b="b" t="t" l="l"/>
            <a:pathLst>
              <a:path h="9287994" w="8289535">
                <a:moveTo>
                  <a:pt x="0" y="0"/>
                </a:moveTo>
                <a:lnTo>
                  <a:pt x="8289534" y="0"/>
                </a:lnTo>
                <a:lnTo>
                  <a:pt x="8289534" y="9287994"/>
                </a:lnTo>
                <a:lnTo>
                  <a:pt x="0" y="9287994"/>
                </a:lnTo>
                <a:lnTo>
                  <a:pt x="0" y="0"/>
                </a:lnTo>
                <a:close/>
              </a:path>
            </a:pathLst>
          </a:custGeom>
          <a:blipFill>
            <a:blip r:embed="rId4">
              <a:alphaModFix amt="80000"/>
            </a:blip>
            <a:stretch>
              <a:fillRect l="0" t="0" r="0" b="0"/>
            </a:stretch>
          </a:blipFill>
        </p:spPr>
      </p:sp>
      <p:sp>
        <p:nvSpPr>
          <p:cNvPr name="Freeform 4" id="4"/>
          <p:cNvSpPr/>
          <p:nvPr/>
        </p:nvSpPr>
        <p:spPr>
          <a:xfrm flipH="false" flipV="false" rot="0">
            <a:off x="13076648" y="-3116067"/>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5">
              <a:alphaModFix amt="80000"/>
            </a:blip>
            <a:stretch>
              <a:fillRect l="0" t="0" r="0" b="0"/>
            </a:stretch>
          </a:blipFill>
        </p:spPr>
      </p:sp>
      <p:sp>
        <p:nvSpPr>
          <p:cNvPr name="Freeform 5" id="5"/>
          <p:cNvSpPr/>
          <p:nvPr/>
        </p:nvSpPr>
        <p:spPr>
          <a:xfrm flipH="false" flipV="false" rot="0">
            <a:off x="-1448181" y="-1104614"/>
            <a:ext cx="2896362" cy="2896362"/>
          </a:xfrm>
          <a:custGeom>
            <a:avLst/>
            <a:gdLst/>
            <a:ahLst/>
            <a:cxnLst/>
            <a:rect r="r" b="b" t="t" l="l"/>
            <a:pathLst>
              <a:path h="2896362" w="2896362">
                <a:moveTo>
                  <a:pt x="0" y="0"/>
                </a:moveTo>
                <a:lnTo>
                  <a:pt x="2896362" y="0"/>
                </a:lnTo>
                <a:lnTo>
                  <a:pt x="2896362" y="2896361"/>
                </a:lnTo>
                <a:lnTo>
                  <a:pt x="0" y="28963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523882" y="8403861"/>
            <a:ext cx="2896362" cy="2896362"/>
          </a:xfrm>
          <a:custGeom>
            <a:avLst/>
            <a:gdLst/>
            <a:ahLst/>
            <a:cxnLst/>
            <a:rect r="r" b="b" t="t" l="l"/>
            <a:pathLst>
              <a:path h="2896362" w="2896362">
                <a:moveTo>
                  <a:pt x="0" y="0"/>
                </a:moveTo>
                <a:lnTo>
                  <a:pt x="2896361" y="0"/>
                </a:lnTo>
                <a:lnTo>
                  <a:pt x="2896361"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640833" y="3084763"/>
            <a:ext cx="1614695" cy="1681974"/>
          </a:xfrm>
          <a:custGeom>
            <a:avLst/>
            <a:gdLst/>
            <a:ahLst/>
            <a:cxnLst/>
            <a:rect r="r" b="b" t="t" l="l"/>
            <a:pathLst>
              <a:path h="1681974" w="1614695">
                <a:moveTo>
                  <a:pt x="0" y="0"/>
                </a:moveTo>
                <a:lnTo>
                  <a:pt x="1614695" y="0"/>
                </a:lnTo>
                <a:lnTo>
                  <a:pt x="1614695" y="1681974"/>
                </a:lnTo>
                <a:lnTo>
                  <a:pt x="0" y="168197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5066064" y="3682977"/>
            <a:ext cx="2135148" cy="2135148"/>
          </a:xfrm>
          <a:custGeom>
            <a:avLst/>
            <a:gdLst/>
            <a:ahLst/>
            <a:cxnLst/>
            <a:rect r="r" b="b" t="t" l="l"/>
            <a:pathLst>
              <a:path h="2135148" w="2135148">
                <a:moveTo>
                  <a:pt x="0" y="0"/>
                </a:moveTo>
                <a:lnTo>
                  <a:pt x="2135147" y="0"/>
                </a:lnTo>
                <a:lnTo>
                  <a:pt x="2135147" y="2135147"/>
                </a:lnTo>
                <a:lnTo>
                  <a:pt x="0" y="21351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753808" y="5637661"/>
            <a:ext cx="1619232" cy="1619232"/>
          </a:xfrm>
          <a:custGeom>
            <a:avLst/>
            <a:gdLst/>
            <a:ahLst/>
            <a:cxnLst/>
            <a:rect r="r" b="b" t="t" l="l"/>
            <a:pathLst>
              <a:path h="1619232" w="1619232">
                <a:moveTo>
                  <a:pt x="0" y="0"/>
                </a:moveTo>
                <a:lnTo>
                  <a:pt x="1619231" y="0"/>
                </a:lnTo>
                <a:lnTo>
                  <a:pt x="1619231" y="1619231"/>
                </a:lnTo>
                <a:lnTo>
                  <a:pt x="0" y="161923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14951764" y="6731938"/>
            <a:ext cx="2433251" cy="2749436"/>
          </a:xfrm>
          <a:custGeom>
            <a:avLst/>
            <a:gdLst/>
            <a:ahLst/>
            <a:cxnLst/>
            <a:rect r="r" b="b" t="t" l="l"/>
            <a:pathLst>
              <a:path h="2749436" w="2433251">
                <a:moveTo>
                  <a:pt x="0" y="0"/>
                </a:moveTo>
                <a:lnTo>
                  <a:pt x="2433251" y="0"/>
                </a:lnTo>
                <a:lnTo>
                  <a:pt x="2433251" y="2749437"/>
                </a:lnTo>
                <a:lnTo>
                  <a:pt x="0" y="2749437"/>
                </a:lnTo>
                <a:lnTo>
                  <a:pt x="0" y="0"/>
                </a:lnTo>
                <a:close/>
              </a:path>
            </a:pathLst>
          </a:custGeom>
          <a:blipFill>
            <a:blip r:embed="rId14"/>
            <a:stretch>
              <a:fillRect l="0" t="0" r="0" b="0"/>
            </a:stretch>
          </a:blipFill>
        </p:spPr>
      </p:sp>
      <p:sp>
        <p:nvSpPr>
          <p:cNvPr name="Freeform 11" id="11"/>
          <p:cNvSpPr/>
          <p:nvPr/>
        </p:nvSpPr>
        <p:spPr>
          <a:xfrm flipH="false" flipV="false" rot="0">
            <a:off x="535028" y="7777977"/>
            <a:ext cx="2396971" cy="2039604"/>
          </a:xfrm>
          <a:custGeom>
            <a:avLst/>
            <a:gdLst/>
            <a:ahLst/>
            <a:cxnLst/>
            <a:rect r="r" b="b" t="t" l="l"/>
            <a:pathLst>
              <a:path h="2039604" w="2396971">
                <a:moveTo>
                  <a:pt x="0" y="0"/>
                </a:moveTo>
                <a:lnTo>
                  <a:pt x="2396971" y="0"/>
                </a:lnTo>
                <a:lnTo>
                  <a:pt x="2396971" y="2039604"/>
                </a:lnTo>
                <a:lnTo>
                  <a:pt x="0" y="203960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2" id="12"/>
          <p:cNvSpPr/>
          <p:nvPr/>
        </p:nvSpPr>
        <p:spPr>
          <a:xfrm flipH="false" flipV="false" rot="0">
            <a:off x="11416010" y="3720260"/>
            <a:ext cx="2332515" cy="4551248"/>
          </a:xfrm>
          <a:custGeom>
            <a:avLst/>
            <a:gdLst/>
            <a:ahLst/>
            <a:cxnLst/>
            <a:rect r="r" b="b" t="t" l="l"/>
            <a:pathLst>
              <a:path h="4551248" w="2332515">
                <a:moveTo>
                  <a:pt x="0" y="0"/>
                </a:moveTo>
                <a:lnTo>
                  <a:pt x="2332515" y="0"/>
                </a:lnTo>
                <a:lnTo>
                  <a:pt x="2332515" y="4551248"/>
                </a:lnTo>
                <a:lnTo>
                  <a:pt x="0" y="4551248"/>
                </a:lnTo>
                <a:lnTo>
                  <a:pt x="0" y="0"/>
                </a:lnTo>
                <a:close/>
              </a:path>
            </a:pathLst>
          </a:custGeom>
          <a:blipFill>
            <a:blip r:embed="rId17"/>
            <a:stretch>
              <a:fillRect l="0" t="0" r="0" b="0"/>
            </a:stretch>
          </a:blipFill>
        </p:spPr>
      </p:sp>
      <p:sp>
        <p:nvSpPr>
          <p:cNvPr name="Freeform 13" id="13"/>
          <p:cNvSpPr/>
          <p:nvPr/>
        </p:nvSpPr>
        <p:spPr>
          <a:xfrm flipH="false" flipV="false" rot="0">
            <a:off x="11627561" y="4444146"/>
            <a:ext cx="1891270" cy="3274926"/>
          </a:xfrm>
          <a:custGeom>
            <a:avLst/>
            <a:gdLst/>
            <a:ahLst/>
            <a:cxnLst/>
            <a:rect r="r" b="b" t="t" l="l"/>
            <a:pathLst>
              <a:path h="3274926" w="1891270">
                <a:moveTo>
                  <a:pt x="0" y="0"/>
                </a:moveTo>
                <a:lnTo>
                  <a:pt x="1891270" y="0"/>
                </a:lnTo>
                <a:lnTo>
                  <a:pt x="1891270" y="3274926"/>
                </a:lnTo>
                <a:lnTo>
                  <a:pt x="0" y="3274926"/>
                </a:lnTo>
                <a:lnTo>
                  <a:pt x="0" y="0"/>
                </a:lnTo>
                <a:close/>
              </a:path>
            </a:pathLst>
          </a:custGeom>
          <a:blipFill>
            <a:blip r:embed="rId18"/>
            <a:stretch>
              <a:fillRect l="0" t="0" r="0" b="0"/>
            </a:stretch>
          </a:blipFill>
        </p:spPr>
      </p:sp>
      <p:sp>
        <p:nvSpPr>
          <p:cNvPr name="Freeform 14" id="14"/>
          <p:cNvSpPr/>
          <p:nvPr/>
        </p:nvSpPr>
        <p:spPr>
          <a:xfrm flipH="false" flipV="false" rot="0">
            <a:off x="12412316" y="7777977"/>
            <a:ext cx="399360" cy="399360"/>
          </a:xfrm>
          <a:custGeom>
            <a:avLst/>
            <a:gdLst/>
            <a:ahLst/>
            <a:cxnLst/>
            <a:rect r="r" b="b" t="t" l="l"/>
            <a:pathLst>
              <a:path h="399360" w="399360">
                <a:moveTo>
                  <a:pt x="0" y="0"/>
                </a:moveTo>
                <a:lnTo>
                  <a:pt x="399360" y="0"/>
                </a:lnTo>
                <a:lnTo>
                  <a:pt x="399360" y="399360"/>
                </a:lnTo>
                <a:lnTo>
                  <a:pt x="0" y="39936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15" id="15"/>
          <p:cNvSpPr txBox="true"/>
          <p:nvPr/>
        </p:nvSpPr>
        <p:spPr>
          <a:xfrm rot="0">
            <a:off x="1970526" y="900631"/>
            <a:ext cx="14327899" cy="1206880"/>
          </a:xfrm>
          <a:prstGeom prst="rect">
            <a:avLst/>
          </a:prstGeom>
        </p:spPr>
        <p:txBody>
          <a:bodyPr anchor="t" rtlCol="false" tIns="0" lIns="0" bIns="0" rIns="0">
            <a:spAutoFit/>
          </a:bodyPr>
          <a:lstStyle/>
          <a:p>
            <a:pPr algn="ctr" marL="0" indent="0" lvl="0">
              <a:lnSpc>
                <a:spcPts val="8049"/>
              </a:lnSpc>
            </a:pPr>
            <a:r>
              <a:rPr lang="en-US" b="true" sz="7523">
                <a:solidFill>
                  <a:srgbClr val="FFFFFF"/>
                </a:solidFill>
                <a:latin typeface="Neo Tech Bold"/>
                <a:ea typeface="Neo Tech Bold"/>
                <a:cs typeface="Neo Tech Bold"/>
                <a:sym typeface="Neo Tech Bold"/>
              </a:rPr>
              <a:t>Best Scam Call Detector Apps</a:t>
            </a:r>
          </a:p>
        </p:txBody>
      </p:sp>
      <p:sp>
        <p:nvSpPr>
          <p:cNvPr name="TextBox 16" id="16"/>
          <p:cNvSpPr txBox="true"/>
          <p:nvPr/>
        </p:nvSpPr>
        <p:spPr>
          <a:xfrm rot="0">
            <a:off x="3000538" y="3511527"/>
            <a:ext cx="7386772" cy="1611319"/>
          </a:xfrm>
          <a:prstGeom prst="rect">
            <a:avLst/>
          </a:prstGeom>
        </p:spPr>
        <p:txBody>
          <a:bodyPr anchor="t" rtlCol="false" tIns="0" lIns="0" bIns="0" rIns="0">
            <a:spAutoFit/>
          </a:bodyPr>
          <a:lstStyle/>
          <a:p>
            <a:pPr algn="l">
              <a:lnSpc>
                <a:spcPts val="4436"/>
              </a:lnSpc>
            </a:pPr>
            <a:r>
              <a:rPr lang="en-US" sz="2625">
                <a:solidFill>
                  <a:srgbClr val="FFFFFF"/>
                </a:solidFill>
                <a:latin typeface="Neo Tech"/>
                <a:ea typeface="Neo Tech"/>
                <a:cs typeface="Neo Tech"/>
                <a:sym typeface="Neo Tech"/>
              </a:rPr>
              <a:t>    </a:t>
            </a:r>
            <a:r>
              <a:rPr lang="en-US" sz="2625" b="true">
                <a:solidFill>
                  <a:srgbClr val="FFFFFF"/>
                </a:solidFill>
                <a:latin typeface="Neo Tech Bold"/>
                <a:ea typeface="Neo Tech Bold"/>
                <a:cs typeface="Neo Tech Bold"/>
                <a:sym typeface="Neo Tech Bold"/>
              </a:rPr>
              <a:t>True Caller </a:t>
            </a:r>
          </a:p>
          <a:p>
            <a:pPr algn="l" marL="523646" indent="-261823" lvl="1">
              <a:lnSpc>
                <a:spcPts val="4098"/>
              </a:lnSpc>
              <a:buFont typeface="Arial"/>
              <a:buChar char="•"/>
            </a:pPr>
            <a:r>
              <a:rPr lang="en-US" sz="2425">
                <a:solidFill>
                  <a:srgbClr val="FFFFFF"/>
                </a:solidFill>
                <a:latin typeface="Neo Tech"/>
                <a:ea typeface="Neo Tech"/>
                <a:cs typeface="Neo Tech"/>
                <a:sym typeface="Neo Tech"/>
              </a:rPr>
              <a:t>Easy to use, very minimal set up </a:t>
            </a:r>
          </a:p>
          <a:p>
            <a:pPr algn="l" marL="523646" indent="-261823" lvl="1">
              <a:lnSpc>
                <a:spcPts val="4098"/>
              </a:lnSpc>
              <a:buFont typeface="Arial"/>
              <a:buChar char="•"/>
            </a:pPr>
            <a:r>
              <a:rPr lang="en-US" sz="2425">
                <a:solidFill>
                  <a:srgbClr val="FFFFFF"/>
                </a:solidFill>
                <a:latin typeface="Neo Tech"/>
                <a:ea typeface="Neo Tech"/>
                <a:cs typeface="Neo Tech"/>
                <a:sym typeface="Neo Tech"/>
              </a:rPr>
              <a:t>It has a very  large community based spam list</a:t>
            </a:r>
          </a:p>
        </p:txBody>
      </p:sp>
      <p:sp>
        <p:nvSpPr>
          <p:cNvPr name="TextBox 17" id="17"/>
          <p:cNvSpPr txBox="true"/>
          <p:nvPr/>
        </p:nvSpPr>
        <p:spPr>
          <a:xfrm rot="0">
            <a:off x="3059580" y="5260546"/>
            <a:ext cx="8194506" cy="1611318"/>
          </a:xfrm>
          <a:prstGeom prst="rect">
            <a:avLst/>
          </a:prstGeom>
        </p:spPr>
        <p:txBody>
          <a:bodyPr anchor="t" rtlCol="false" tIns="0" lIns="0" bIns="0" rIns="0">
            <a:spAutoFit/>
          </a:bodyPr>
          <a:lstStyle/>
          <a:p>
            <a:pPr algn="l">
              <a:lnSpc>
                <a:spcPts val="4436"/>
              </a:lnSpc>
            </a:pPr>
            <a:r>
              <a:rPr lang="en-US" sz="2625">
                <a:solidFill>
                  <a:srgbClr val="FFFFFF"/>
                </a:solidFill>
                <a:latin typeface="Neo Tech"/>
                <a:ea typeface="Neo Tech"/>
                <a:cs typeface="Neo Tech"/>
                <a:sym typeface="Neo Tech"/>
              </a:rPr>
              <a:t>    </a:t>
            </a:r>
            <a:r>
              <a:rPr lang="en-US" sz="2625" b="true">
                <a:solidFill>
                  <a:srgbClr val="FFFFFF"/>
                </a:solidFill>
                <a:latin typeface="Neo Tech Bold"/>
                <a:ea typeface="Neo Tech Bold"/>
                <a:cs typeface="Neo Tech Bold"/>
                <a:sym typeface="Neo Tech Bold"/>
              </a:rPr>
              <a:t>Hiya</a:t>
            </a:r>
          </a:p>
          <a:p>
            <a:pPr algn="l" marL="523648" indent="-261824" lvl="1">
              <a:lnSpc>
                <a:spcPts val="4098"/>
              </a:lnSpc>
              <a:buFont typeface="Arial"/>
              <a:buChar char="•"/>
            </a:pPr>
            <a:r>
              <a:rPr lang="en-US" sz="2425">
                <a:solidFill>
                  <a:srgbClr val="FFFFFF"/>
                </a:solidFill>
                <a:latin typeface="Neo Tech"/>
                <a:ea typeface="Neo Tech"/>
                <a:cs typeface="Neo Tech"/>
                <a:sym typeface="Neo Tech"/>
              </a:rPr>
              <a:t>Automatically blocks fraud and scam calls </a:t>
            </a:r>
          </a:p>
          <a:p>
            <a:pPr algn="l" marL="523648" indent="-261824" lvl="1">
              <a:lnSpc>
                <a:spcPts val="4098"/>
              </a:lnSpc>
              <a:buFont typeface="Arial"/>
              <a:buChar char="•"/>
            </a:pPr>
            <a:r>
              <a:rPr lang="en-US" sz="2425">
                <a:solidFill>
                  <a:srgbClr val="FFFFFF"/>
                </a:solidFill>
                <a:latin typeface="Neo Tech"/>
                <a:ea typeface="Neo Tech"/>
                <a:cs typeface="Neo Tech"/>
                <a:sym typeface="Neo Tech"/>
              </a:rPr>
              <a:t>Trusted by major companies like AT&amp;T and Samsung </a:t>
            </a:r>
          </a:p>
        </p:txBody>
      </p:sp>
      <p:sp>
        <p:nvSpPr>
          <p:cNvPr name="TextBox 18" id="18"/>
          <p:cNvSpPr txBox="true"/>
          <p:nvPr/>
        </p:nvSpPr>
        <p:spPr>
          <a:xfrm rot="0">
            <a:off x="3130217" y="7085442"/>
            <a:ext cx="10293363" cy="2595441"/>
          </a:xfrm>
          <a:prstGeom prst="rect">
            <a:avLst/>
          </a:prstGeom>
        </p:spPr>
        <p:txBody>
          <a:bodyPr anchor="t" rtlCol="false" tIns="0" lIns="0" bIns="0" rIns="0">
            <a:spAutoFit/>
          </a:bodyPr>
          <a:lstStyle/>
          <a:p>
            <a:pPr algn="l">
              <a:lnSpc>
                <a:spcPts val="4098"/>
              </a:lnSpc>
            </a:pPr>
            <a:r>
              <a:rPr lang="en-US" sz="2425" b="true">
                <a:solidFill>
                  <a:srgbClr val="FFFFFF"/>
                </a:solidFill>
                <a:latin typeface="Neo Tech Bold"/>
                <a:ea typeface="Neo Tech Bold"/>
                <a:cs typeface="Neo Tech Bold"/>
                <a:sym typeface="Neo Tech Bold"/>
              </a:rPr>
              <a:t>    RoboKiller</a:t>
            </a:r>
          </a:p>
          <a:p>
            <a:pPr algn="l" marL="523648" indent="-261824" lvl="1">
              <a:lnSpc>
                <a:spcPts val="4098"/>
              </a:lnSpc>
              <a:buFont typeface="Arial"/>
              <a:buChar char="•"/>
            </a:pPr>
            <a:r>
              <a:rPr lang="en-US" sz="2425">
                <a:solidFill>
                  <a:srgbClr val="FFFFFF"/>
                </a:solidFill>
                <a:latin typeface="Neo Tech"/>
                <a:ea typeface="Neo Tech"/>
                <a:cs typeface="Neo Tech"/>
                <a:sym typeface="Neo Tech"/>
              </a:rPr>
              <a:t>Blocks scam &amp; robot calls and texts</a:t>
            </a:r>
          </a:p>
          <a:p>
            <a:pPr algn="l" marL="523648" indent="-261824" lvl="1">
              <a:lnSpc>
                <a:spcPts val="4098"/>
              </a:lnSpc>
              <a:buFont typeface="Arial"/>
              <a:buChar char="•"/>
            </a:pPr>
            <a:r>
              <a:rPr lang="en-US" sz="2425">
                <a:solidFill>
                  <a:srgbClr val="FFFFFF"/>
                </a:solidFill>
                <a:latin typeface="Neo Tech"/>
                <a:ea typeface="Neo Tech"/>
                <a:cs typeface="Neo Tech"/>
                <a:sym typeface="Neo Tech"/>
              </a:rPr>
              <a:t>Uses AI to predict and stop spam</a:t>
            </a:r>
          </a:p>
          <a:p>
            <a:pPr algn="l" marL="523648" indent="-261824" lvl="1">
              <a:lnSpc>
                <a:spcPts val="4098"/>
              </a:lnSpc>
              <a:buFont typeface="Arial"/>
              <a:buChar char="•"/>
            </a:pPr>
            <a:r>
              <a:rPr lang="en-US" sz="2425">
                <a:solidFill>
                  <a:srgbClr val="FFFFFF"/>
                </a:solidFill>
                <a:latin typeface="Neo Tech"/>
                <a:ea typeface="Neo Tech"/>
                <a:cs typeface="Neo Tech"/>
                <a:sym typeface="Neo Tech"/>
              </a:rPr>
              <a:t>FUN BONUS: Includes </a:t>
            </a:r>
            <a:r>
              <a:rPr lang="en-US" b="true" sz="2425">
                <a:solidFill>
                  <a:srgbClr val="FFFFFF"/>
                </a:solidFill>
                <a:latin typeface="Neo Tech Bold"/>
                <a:ea typeface="Neo Tech Bold"/>
                <a:cs typeface="Neo Tech Bold"/>
                <a:sym typeface="Neo Tech Bold"/>
              </a:rPr>
              <a:t>Answer Bots</a:t>
            </a:r>
            <a:r>
              <a:rPr lang="en-US" sz="2425">
                <a:solidFill>
                  <a:srgbClr val="FFFFFF"/>
                </a:solidFill>
                <a:latin typeface="Neo Tech"/>
                <a:ea typeface="Neo Tech"/>
                <a:cs typeface="Neo Tech"/>
                <a:sym typeface="Neo Tech"/>
              </a:rPr>
              <a:t> that</a:t>
            </a:r>
            <a:r>
              <a:rPr lang="en-US" sz="2425">
                <a:solidFill>
                  <a:srgbClr val="FFFFFF"/>
                </a:solidFill>
                <a:latin typeface="Neo Tech"/>
                <a:ea typeface="Neo Tech"/>
                <a:cs typeface="Neo Tech"/>
                <a:sym typeface="Neo Tech"/>
              </a:rPr>
              <a:t> waste scammers’ time for you</a:t>
            </a:r>
          </a:p>
          <a:p>
            <a:pPr algn="l" marL="523648" indent="-261824" lvl="1">
              <a:lnSpc>
                <a:spcPts val="4098"/>
              </a:lnSpc>
              <a:buFont typeface="Arial"/>
              <a:buChar char="•"/>
            </a:pPr>
            <a:r>
              <a:rPr lang="en-US" sz="2425">
                <a:solidFill>
                  <a:srgbClr val="FFFFFF"/>
                </a:solidFill>
                <a:latin typeface="Neo Tech"/>
                <a:ea typeface="Neo Tech"/>
                <a:cs typeface="Neo Tech"/>
                <a:sym typeface="Neo Tech"/>
              </a:rPr>
              <a:t>However, it has a free trial so it’s important to note that it isn’t free </a:t>
            </a:r>
          </a:p>
        </p:txBody>
      </p:sp>
      <p:sp>
        <p:nvSpPr>
          <p:cNvPr name="TextBox 19" id="19"/>
          <p:cNvSpPr txBox="true"/>
          <p:nvPr/>
        </p:nvSpPr>
        <p:spPr>
          <a:xfrm rot="0">
            <a:off x="2389249" y="2233176"/>
            <a:ext cx="13380990" cy="1569823"/>
          </a:xfrm>
          <a:prstGeom prst="rect">
            <a:avLst/>
          </a:prstGeom>
        </p:spPr>
        <p:txBody>
          <a:bodyPr anchor="t" rtlCol="false" tIns="0" lIns="0" bIns="0" rIns="0">
            <a:spAutoFit/>
          </a:bodyPr>
          <a:lstStyle/>
          <a:p>
            <a:pPr algn="ctr" marL="0" indent="0" lvl="0">
              <a:lnSpc>
                <a:spcPts val="4087"/>
              </a:lnSpc>
            </a:pPr>
            <a:r>
              <a:rPr lang="en-US" sz="2707" spc="124">
                <a:solidFill>
                  <a:srgbClr val="FFFFFF"/>
                </a:solidFill>
                <a:latin typeface="Neo Tech"/>
                <a:ea typeface="Neo Tech"/>
                <a:cs typeface="Neo Tech"/>
                <a:sym typeface="Neo Tech"/>
              </a:rPr>
              <a:t>These are really useful for when you don’t want to accidently miss important unknown calls, but you specifically just want to know when a scammer is calling you!</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5400000">
            <a:off x="13998745" y="4462414"/>
            <a:ext cx="8289535" cy="11028261"/>
          </a:xfrm>
          <a:custGeom>
            <a:avLst/>
            <a:gdLst/>
            <a:ahLst/>
            <a:cxnLst/>
            <a:rect r="r" b="b" t="t" l="l"/>
            <a:pathLst>
              <a:path h="11028261" w="8289535">
                <a:moveTo>
                  <a:pt x="0" y="0"/>
                </a:moveTo>
                <a:lnTo>
                  <a:pt x="8289535" y="0"/>
                </a:lnTo>
                <a:lnTo>
                  <a:pt x="8289535" y="11028261"/>
                </a:lnTo>
                <a:lnTo>
                  <a:pt x="0" y="11028261"/>
                </a:lnTo>
                <a:lnTo>
                  <a:pt x="0" y="0"/>
                </a:lnTo>
                <a:close/>
              </a:path>
            </a:pathLst>
          </a:custGeom>
          <a:blipFill>
            <a:blip r:embed="rId4">
              <a:alphaModFix amt="80000"/>
            </a:blip>
            <a:stretch>
              <a:fillRect l="-9368" t="0" r="-9368" b="0"/>
            </a:stretch>
          </a:blipFill>
        </p:spPr>
      </p:sp>
      <p:sp>
        <p:nvSpPr>
          <p:cNvPr name="Freeform 4" id="4"/>
          <p:cNvSpPr/>
          <p:nvPr/>
        </p:nvSpPr>
        <p:spPr>
          <a:xfrm flipH="false" flipV="false" rot="0">
            <a:off x="-3703619" y="-3808355"/>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5">
              <a:alphaModFix amt="80000"/>
            </a:blip>
            <a:stretch>
              <a:fillRect l="0" t="0" r="0" b="0"/>
            </a:stretch>
          </a:blipFill>
        </p:spPr>
      </p:sp>
      <p:sp>
        <p:nvSpPr>
          <p:cNvPr name="Freeform 5" id="5"/>
          <p:cNvSpPr/>
          <p:nvPr/>
        </p:nvSpPr>
        <p:spPr>
          <a:xfrm flipH="false" flipV="false" rot="0">
            <a:off x="-1448181" y="8403861"/>
            <a:ext cx="2896362" cy="2896362"/>
          </a:xfrm>
          <a:custGeom>
            <a:avLst/>
            <a:gdLst/>
            <a:ahLst/>
            <a:cxnLst/>
            <a:rect r="r" b="b" t="t" l="l"/>
            <a:pathLst>
              <a:path h="2896362" w="2896362">
                <a:moveTo>
                  <a:pt x="0" y="0"/>
                </a:moveTo>
                <a:lnTo>
                  <a:pt x="2896362" y="0"/>
                </a:lnTo>
                <a:lnTo>
                  <a:pt x="2896362"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523882" y="-1160786"/>
            <a:ext cx="2896362" cy="2896362"/>
          </a:xfrm>
          <a:custGeom>
            <a:avLst/>
            <a:gdLst/>
            <a:ahLst/>
            <a:cxnLst/>
            <a:rect r="r" b="b" t="t" l="l"/>
            <a:pathLst>
              <a:path h="2896362" w="2896362">
                <a:moveTo>
                  <a:pt x="0" y="0"/>
                </a:moveTo>
                <a:lnTo>
                  <a:pt x="2896361" y="0"/>
                </a:lnTo>
                <a:lnTo>
                  <a:pt x="2896361"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2168945" y="906597"/>
            <a:ext cx="13179540" cy="1111626"/>
          </a:xfrm>
          <a:prstGeom prst="rect">
            <a:avLst/>
          </a:prstGeom>
        </p:spPr>
        <p:txBody>
          <a:bodyPr anchor="t" rtlCol="false" tIns="0" lIns="0" bIns="0" rIns="0">
            <a:spAutoFit/>
          </a:bodyPr>
          <a:lstStyle/>
          <a:p>
            <a:pPr algn="ctr" marL="0" indent="0" lvl="0">
              <a:lnSpc>
                <a:spcPts val="7432"/>
              </a:lnSpc>
            </a:pPr>
            <a:r>
              <a:rPr lang="en-US" b="true" sz="6945">
                <a:solidFill>
                  <a:srgbClr val="FFFFFF"/>
                </a:solidFill>
                <a:latin typeface="Neo Tech Bold"/>
                <a:ea typeface="Neo Tech Bold"/>
                <a:cs typeface="Neo Tech Bold"/>
                <a:sym typeface="Neo Tech Bold"/>
              </a:rPr>
              <a:t>Contact App Permissions</a:t>
            </a:r>
          </a:p>
        </p:txBody>
      </p:sp>
      <p:sp>
        <p:nvSpPr>
          <p:cNvPr name="Freeform 8" id="8"/>
          <p:cNvSpPr/>
          <p:nvPr/>
        </p:nvSpPr>
        <p:spPr>
          <a:xfrm flipH="false" flipV="false" rot="0">
            <a:off x="468638" y="1171769"/>
            <a:ext cx="1911527" cy="1911527"/>
          </a:xfrm>
          <a:custGeom>
            <a:avLst/>
            <a:gdLst/>
            <a:ahLst/>
            <a:cxnLst/>
            <a:rect r="r" b="b" t="t" l="l"/>
            <a:pathLst>
              <a:path h="1911527" w="1911527">
                <a:moveTo>
                  <a:pt x="0" y="0"/>
                </a:moveTo>
                <a:lnTo>
                  <a:pt x="1911527" y="0"/>
                </a:lnTo>
                <a:lnTo>
                  <a:pt x="1911527" y="1911527"/>
                </a:lnTo>
                <a:lnTo>
                  <a:pt x="0" y="191152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5986661" y="1121101"/>
            <a:ext cx="1705920" cy="1927594"/>
          </a:xfrm>
          <a:custGeom>
            <a:avLst/>
            <a:gdLst/>
            <a:ahLst/>
            <a:cxnLst/>
            <a:rect r="r" b="b" t="t" l="l"/>
            <a:pathLst>
              <a:path h="1927594" w="1705920">
                <a:moveTo>
                  <a:pt x="0" y="0"/>
                </a:moveTo>
                <a:lnTo>
                  <a:pt x="1705920" y="0"/>
                </a:lnTo>
                <a:lnTo>
                  <a:pt x="1705920" y="1927593"/>
                </a:lnTo>
                <a:lnTo>
                  <a:pt x="0" y="1927593"/>
                </a:lnTo>
                <a:lnTo>
                  <a:pt x="0" y="0"/>
                </a:lnTo>
                <a:close/>
              </a:path>
            </a:pathLst>
          </a:custGeom>
          <a:blipFill>
            <a:blip r:embed="rId10"/>
            <a:stretch>
              <a:fillRect l="0" t="0" r="0" b="0"/>
            </a:stretch>
          </a:blipFill>
        </p:spPr>
      </p:sp>
      <p:sp>
        <p:nvSpPr>
          <p:cNvPr name="Freeform 10" id="10"/>
          <p:cNvSpPr/>
          <p:nvPr/>
        </p:nvSpPr>
        <p:spPr>
          <a:xfrm flipH="false" flipV="false" rot="0">
            <a:off x="489672" y="4525494"/>
            <a:ext cx="1852604" cy="1879948"/>
          </a:xfrm>
          <a:custGeom>
            <a:avLst/>
            <a:gdLst/>
            <a:ahLst/>
            <a:cxnLst/>
            <a:rect r="r" b="b" t="t" l="l"/>
            <a:pathLst>
              <a:path h="1879948" w="1852604">
                <a:moveTo>
                  <a:pt x="0" y="0"/>
                </a:moveTo>
                <a:lnTo>
                  <a:pt x="1852604" y="0"/>
                </a:lnTo>
                <a:lnTo>
                  <a:pt x="1852604" y="1879949"/>
                </a:lnTo>
                <a:lnTo>
                  <a:pt x="0" y="187994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914598" y="7235529"/>
            <a:ext cx="1641563" cy="2494088"/>
          </a:xfrm>
          <a:custGeom>
            <a:avLst/>
            <a:gdLst/>
            <a:ahLst/>
            <a:cxnLst/>
            <a:rect r="r" b="b" t="t" l="l"/>
            <a:pathLst>
              <a:path h="2494088" w="1641563">
                <a:moveTo>
                  <a:pt x="0" y="0"/>
                </a:moveTo>
                <a:lnTo>
                  <a:pt x="1641563" y="0"/>
                </a:lnTo>
                <a:lnTo>
                  <a:pt x="1641563" y="2494088"/>
                </a:lnTo>
                <a:lnTo>
                  <a:pt x="0" y="249408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0">
            <a:off x="15902619" y="4430244"/>
            <a:ext cx="1742177" cy="1726339"/>
          </a:xfrm>
          <a:custGeom>
            <a:avLst/>
            <a:gdLst/>
            <a:ahLst/>
            <a:cxnLst/>
            <a:rect r="r" b="b" t="t" l="l"/>
            <a:pathLst>
              <a:path h="1726339" w="1742177">
                <a:moveTo>
                  <a:pt x="0" y="0"/>
                </a:moveTo>
                <a:lnTo>
                  <a:pt x="1742177" y="0"/>
                </a:lnTo>
                <a:lnTo>
                  <a:pt x="1742177" y="1726339"/>
                </a:lnTo>
                <a:lnTo>
                  <a:pt x="0" y="1726339"/>
                </a:lnTo>
                <a:lnTo>
                  <a:pt x="0" y="0"/>
                </a:lnTo>
                <a:close/>
              </a:path>
            </a:pathLst>
          </a:custGeom>
          <a:blipFill>
            <a:blip r:embed="rId15"/>
            <a:stretch>
              <a:fillRect l="0" t="0" r="0" b="0"/>
            </a:stretch>
          </a:blipFill>
        </p:spPr>
      </p:sp>
      <p:sp>
        <p:nvSpPr>
          <p:cNvPr name="Freeform 13" id="13"/>
          <p:cNvSpPr/>
          <p:nvPr/>
        </p:nvSpPr>
        <p:spPr>
          <a:xfrm flipH="false" flipV="false" rot="0">
            <a:off x="16034286" y="7628962"/>
            <a:ext cx="1426813" cy="2223080"/>
          </a:xfrm>
          <a:custGeom>
            <a:avLst/>
            <a:gdLst/>
            <a:ahLst/>
            <a:cxnLst/>
            <a:rect r="r" b="b" t="t" l="l"/>
            <a:pathLst>
              <a:path h="2223080" w="1426813">
                <a:moveTo>
                  <a:pt x="0" y="0"/>
                </a:moveTo>
                <a:lnTo>
                  <a:pt x="1426813" y="0"/>
                </a:lnTo>
                <a:lnTo>
                  <a:pt x="1426813" y="2223080"/>
                </a:lnTo>
                <a:lnTo>
                  <a:pt x="0" y="222308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4" id="14"/>
          <p:cNvSpPr txBox="true"/>
          <p:nvPr/>
        </p:nvSpPr>
        <p:spPr>
          <a:xfrm rot="0">
            <a:off x="2622836" y="5121415"/>
            <a:ext cx="6302350" cy="3616706"/>
          </a:xfrm>
          <a:prstGeom prst="rect">
            <a:avLst/>
          </a:prstGeom>
        </p:spPr>
        <p:txBody>
          <a:bodyPr anchor="t" rtlCol="false" tIns="0" lIns="0" bIns="0" rIns="0">
            <a:spAutoFit/>
          </a:bodyPr>
          <a:lstStyle/>
          <a:p>
            <a:pPr algn="l" marL="604521" indent="-302261" lvl="1">
              <a:lnSpc>
                <a:spcPts val="4732"/>
              </a:lnSpc>
              <a:buFont typeface="Arial"/>
              <a:buChar char="•"/>
            </a:pPr>
            <a:r>
              <a:rPr lang="en-US" b="true" sz="2800">
                <a:solidFill>
                  <a:srgbClr val="FFFFFF"/>
                </a:solidFill>
                <a:latin typeface="Neo Tech Bold"/>
                <a:ea typeface="Neo Tech Bold"/>
                <a:cs typeface="Neo Tech Bold"/>
                <a:sym typeface="Neo Tech Bold"/>
              </a:rPr>
              <a:t>Open Settings</a:t>
            </a:r>
          </a:p>
          <a:p>
            <a:pPr algn="l" marL="604521" indent="-302261" lvl="1">
              <a:lnSpc>
                <a:spcPts val="4732"/>
              </a:lnSpc>
              <a:buFont typeface="Arial"/>
              <a:buChar char="•"/>
            </a:pPr>
            <a:r>
              <a:rPr lang="en-US" b="true" sz="2800">
                <a:solidFill>
                  <a:srgbClr val="FFFFFF"/>
                </a:solidFill>
                <a:latin typeface="Neo Tech Bold"/>
                <a:ea typeface="Neo Tech Bold"/>
                <a:cs typeface="Neo Tech Bold"/>
                <a:sym typeface="Neo Tech Bold"/>
              </a:rPr>
              <a:t>Scroll down and tap on Privacy &amp; Security</a:t>
            </a:r>
          </a:p>
          <a:p>
            <a:pPr algn="l" marL="604521" indent="-302261" lvl="1">
              <a:lnSpc>
                <a:spcPts val="4732"/>
              </a:lnSpc>
              <a:buFont typeface="Arial"/>
              <a:buChar char="•"/>
            </a:pPr>
            <a:r>
              <a:rPr lang="en-US" b="true" sz="2800">
                <a:solidFill>
                  <a:srgbClr val="FFFFFF"/>
                </a:solidFill>
                <a:latin typeface="Neo Tech Bold"/>
                <a:ea typeface="Neo Tech Bold"/>
                <a:cs typeface="Neo Tech Bold"/>
                <a:sym typeface="Neo Tech Bold"/>
              </a:rPr>
              <a:t>Tap Contacts</a:t>
            </a:r>
          </a:p>
          <a:p>
            <a:pPr algn="l" marL="604521" indent="-302261" lvl="1">
              <a:lnSpc>
                <a:spcPts val="4732"/>
              </a:lnSpc>
              <a:buFont typeface="Arial"/>
              <a:buChar char="•"/>
            </a:pPr>
            <a:r>
              <a:rPr lang="en-US" b="true" sz="2800">
                <a:solidFill>
                  <a:srgbClr val="FFFFFF"/>
                </a:solidFill>
                <a:latin typeface="Neo Tech Bold"/>
                <a:ea typeface="Neo Tech Bold"/>
                <a:cs typeface="Neo Tech Bold"/>
                <a:sym typeface="Neo Tech Bold"/>
              </a:rPr>
              <a:t>You'll see a list of apps. Switch OFF any that don’t need access</a:t>
            </a:r>
          </a:p>
        </p:txBody>
      </p:sp>
      <p:sp>
        <p:nvSpPr>
          <p:cNvPr name="TextBox 15" id="15"/>
          <p:cNvSpPr txBox="true"/>
          <p:nvPr/>
        </p:nvSpPr>
        <p:spPr>
          <a:xfrm rot="0">
            <a:off x="2722632" y="4189891"/>
            <a:ext cx="2790503" cy="969624"/>
          </a:xfrm>
          <a:prstGeom prst="rect">
            <a:avLst/>
          </a:prstGeom>
        </p:spPr>
        <p:txBody>
          <a:bodyPr anchor="t" rtlCol="false" tIns="0" lIns="0" bIns="0" rIns="0">
            <a:spAutoFit/>
          </a:bodyPr>
          <a:lstStyle/>
          <a:p>
            <a:pPr algn="ctr" marL="0" indent="0" lvl="0">
              <a:lnSpc>
                <a:spcPts val="7258"/>
              </a:lnSpc>
            </a:pPr>
            <a:r>
              <a:rPr lang="en-US" b="true" sz="4806" spc="221">
                <a:solidFill>
                  <a:srgbClr val="FFFFFF"/>
                </a:solidFill>
                <a:latin typeface="Neo Tech Bold"/>
                <a:ea typeface="Neo Tech Bold"/>
                <a:cs typeface="Neo Tech Bold"/>
                <a:sym typeface="Neo Tech Bold"/>
              </a:rPr>
              <a:t>iPhone: </a:t>
            </a:r>
          </a:p>
        </p:txBody>
      </p:sp>
      <p:sp>
        <p:nvSpPr>
          <p:cNvPr name="TextBox 16" id="16"/>
          <p:cNvSpPr txBox="true"/>
          <p:nvPr/>
        </p:nvSpPr>
        <p:spPr>
          <a:xfrm rot="0">
            <a:off x="9144261" y="4008523"/>
            <a:ext cx="2790503" cy="969624"/>
          </a:xfrm>
          <a:prstGeom prst="rect">
            <a:avLst/>
          </a:prstGeom>
        </p:spPr>
        <p:txBody>
          <a:bodyPr anchor="t" rtlCol="false" tIns="0" lIns="0" bIns="0" rIns="0">
            <a:spAutoFit/>
          </a:bodyPr>
          <a:lstStyle/>
          <a:p>
            <a:pPr algn="ctr" marL="0" indent="0" lvl="0">
              <a:lnSpc>
                <a:spcPts val="7258"/>
              </a:lnSpc>
            </a:pPr>
            <a:r>
              <a:rPr lang="en-US" b="true" sz="4806" spc="221">
                <a:solidFill>
                  <a:srgbClr val="FFFFFF"/>
                </a:solidFill>
                <a:latin typeface="Neo Tech Bold"/>
                <a:ea typeface="Neo Tech Bold"/>
                <a:cs typeface="Neo Tech Bold"/>
                <a:sym typeface="Neo Tech Bold"/>
              </a:rPr>
              <a:t>Android:</a:t>
            </a:r>
          </a:p>
        </p:txBody>
      </p:sp>
      <p:sp>
        <p:nvSpPr>
          <p:cNvPr name="TextBox 17" id="17"/>
          <p:cNvSpPr txBox="true"/>
          <p:nvPr/>
        </p:nvSpPr>
        <p:spPr>
          <a:xfrm rot="0">
            <a:off x="2723065" y="2027487"/>
            <a:ext cx="12920695" cy="1857859"/>
          </a:xfrm>
          <a:prstGeom prst="rect">
            <a:avLst/>
          </a:prstGeom>
        </p:spPr>
        <p:txBody>
          <a:bodyPr anchor="t" rtlCol="false" tIns="0" lIns="0" bIns="0" rIns="0">
            <a:spAutoFit/>
          </a:bodyPr>
          <a:lstStyle/>
          <a:p>
            <a:pPr algn="ctr" marL="0" indent="0" lvl="0">
              <a:lnSpc>
                <a:spcPts val="3634"/>
              </a:lnSpc>
            </a:pPr>
            <a:r>
              <a:rPr lang="en-US" sz="2407" spc="110">
                <a:solidFill>
                  <a:srgbClr val="FFFFFF"/>
                </a:solidFill>
                <a:latin typeface="Neo Tech"/>
                <a:ea typeface="Neo Tech"/>
                <a:cs typeface="Neo Tech"/>
                <a:sym typeface="Neo Tech"/>
              </a:rPr>
              <a:t>Apps sometimes ask for permission to access our contacts, and we sometimes unknowingly allow it. Allowing this means that they can see the phone numbers, names, and emails we’ve saved. </a:t>
            </a:r>
            <a:r>
              <a:rPr lang="en-US" sz="2407" spc="110" strike="noStrike" u="none">
                <a:solidFill>
                  <a:srgbClr val="FFFFFF"/>
                </a:solidFill>
                <a:latin typeface="Neo Tech"/>
                <a:ea typeface="Neo Tech"/>
                <a:cs typeface="Neo Tech"/>
                <a:sym typeface="Neo Tech"/>
              </a:rPr>
              <a:t>This matters a lot because apps can sell your data, and use personal information!</a:t>
            </a:r>
          </a:p>
        </p:txBody>
      </p:sp>
      <p:sp>
        <p:nvSpPr>
          <p:cNvPr name="TextBox 18" id="18"/>
          <p:cNvSpPr txBox="true"/>
          <p:nvPr/>
        </p:nvSpPr>
        <p:spPr>
          <a:xfrm rot="0">
            <a:off x="9068061" y="4920996"/>
            <a:ext cx="6945633" cy="4584954"/>
          </a:xfrm>
          <a:prstGeom prst="rect">
            <a:avLst/>
          </a:prstGeom>
        </p:spPr>
        <p:txBody>
          <a:bodyPr anchor="t" rtlCol="false" tIns="0" lIns="0" bIns="0" rIns="0">
            <a:spAutoFit/>
          </a:bodyPr>
          <a:lstStyle/>
          <a:p>
            <a:pPr algn="l" marL="582932" indent="-291466" lvl="1">
              <a:lnSpc>
                <a:spcPts val="4563"/>
              </a:lnSpc>
              <a:buFont typeface="Arial"/>
              <a:buChar char="•"/>
            </a:pPr>
            <a:r>
              <a:rPr lang="en-US" b="true" sz="2700">
                <a:solidFill>
                  <a:srgbClr val="FFFFFF"/>
                </a:solidFill>
                <a:latin typeface="Neo Tech Bold"/>
                <a:ea typeface="Neo Tech Bold"/>
                <a:cs typeface="Neo Tech Bold"/>
                <a:sym typeface="Neo Tech Bold"/>
              </a:rPr>
              <a:t>Open Settings</a:t>
            </a:r>
          </a:p>
          <a:p>
            <a:pPr algn="l" marL="582932" indent="-291466" lvl="1">
              <a:lnSpc>
                <a:spcPts val="4563"/>
              </a:lnSpc>
              <a:buFont typeface="Arial"/>
              <a:buChar char="•"/>
            </a:pPr>
            <a:r>
              <a:rPr lang="en-US" b="true" sz="2700">
                <a:solidFill>
                  <a:srgbClr val="FFFFFF"/>
                </a:solidFill>
                <a:latin typeface="Neo Tech Bold"/>
                <a:ea typeface="Neo Tech Bold"/>
                <a:cs typeface="Neo Tech Bold"/>
                <a:sym typeface="Neo Tech Bold"/>
              </a:rPr>
              <a:t>Tap Privacy or Apps &amp; Notifications</a:t>
            </a:r>
          </a:p>
          <a:p>
            <a:pPr algn="l" marL="582932" indent="-291466" lvl="1">
              <a:lnSpc>
                <a:spcPts val="4563"/>
              </a:lnSpc>
              <a:buFont typeface="Arial"/>
              <a:buChar char="•"/>
            </a:pPr>
            <a:r>
              <a:rPr lang="en-US" b="true" sz="2700">
                <a:solidFill>
                  <a:srgbClr val="FFFFFF"/>
                </a:solidFill>
                <a:latin typeface="Neo Tech Bold"/>
                <a:ea typeface="Neo Tech Bold"/>
                <a:cs typeface="Neo Tech Bold"/>
                <a:sym typeface="Neo Tech Bold"/>
              </a:rPr>
              <a:t>Tap Permission Manager or App Permissions</a:t>
            </a:r>
          </a:p>
          <a:p>
            <a:pPr algn="l" marL="582932" indent="-291466" lvl="1">
              <a:lnSpc>
                <a:spcPts val="4563"/>
              </a:lnSpc>
              <a:buFont typeface="Arial"/>
              <a:buChar char="•"/>
            </a:pPr>
            <a:r>
              <a:rPr lang="en-US" b="true" sz="2700">
                <a:solidFill>
                  <a:srgbClr val="FFFFFF"/>
                </a:solidFill>
                <a:latin typeface="Neo Tech Bold"/>
                <a:ea typeface="Neo Tech Bold"/>
                <a:cs typeface="Neo Tech Bold"/>
                <a:sym typeface="Neo Tech Bold"/>
              </a:rPr>
              <a:t>Tap Contacts</a:t>
            </a:r>
          </a:p>
          <a:p>
            <a:pPr algn="l" marL="582932" indent="-291466" lvl="1">
              <a:lnSpc>
                <a:spcPts val="4563"/>
              </a:lnSpc>
              <a:buFont typeface="Arial"/>
              <a:buChar char="•"/>
            </a:pPr>
            <a:r>
              <a:rPr lang="en-US" b="true" sz="2700">
                <a:solidFill>
                  <a:srgbClr val="FFFFFF"/>
                </a:solidFill>
                <a:latin typeface="Neo Tech Bold"/>
                <a:ea typeface="Neo Tech Bold"/>
                <a:cs typeface="Neo Tech Bold"/>
                <a:sym typeface="Neo Tech Bold"/>
              </a:rPr>
              <a:t>Review which apps are allowed; tap to turn OFF access for ones you don’t use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5400000">
            <a:off x="13622343" y="4977720"/>
            <a:ext cx="8289535" cy="11028261"/>
          </a:xfrm>
          <a:custGeom>
            <a:avLst/>
            <a:gdLst/>
            <a:ahLst/>
            <a:cxnLst/>
            <a:rect r="r" b="b" t="t" l="l"/>
            <a:pathLst>
              <a:path h="11028261" w="8289535">
                <a:moveTo>
                  <a:pt x="0" y="0"/>
                </a:moveTo>
                <a:lnTo>
                  <a:pt x="8289535" y="0"/>
                </a:lnTo>
                <a:lnTo>
                  <a:pt x="8289535" y="11028261"/>
                </a:lnTo>
                <a:lnTo>
                  <a:pt x="0" y="11028261"/>
                </a:lnTo>
                <a:lnTo>
                  <a:pt x="0" y="0"/>
                </a:lnTo>
                <a:close/>
              </a:path>
            </a:pathLst>
          </a:custGeom>
          <a:blipFill>
            <a:blip r:embed="rId4">
              <a:alphaModFix amt="80000"/>
            </a:blip>
            <a:stretch>
              <a:fillRect l="-9368" t="0" r="-9368" b="0"/>
            </a:stretch>
          </a:blipFill>
        </p:spPr>
      </p:sp>
      <p:sp>
        <p:nvSpPr>
          <p:cNvPr name="Freeform 4" id="4"/>
          <p:cNvSpPr/>
          <p:nvPr/>
        </p:nvSpPr>
        <p:spPr>
          <a:xfrm flipH="false" flipV="false" rot="0">
            <a:off x="-3627419" y="-3827405"/>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5">
              <a:alphaModFix amt="80000"/>
            </a:blip>
            <a:stretch>
              <a:fillRect l="0" t="0" r="0" b="0"/>
            </a:stretch>
          </a:blipFill>
        </p:spPr>
      </p:sp>
      <p:sp>
        <p:nvSpPr>
          <p:cNvPr name="Freeform 5" id="5"/>
          <p:cNvSpPr/>
          <p:nvPr/>
        </p:nvSpPr>
        <p:spPr>
          <a:xfrm flipH="false" flipV="false" rot="0">
            <a:off x="-1448181" y="8403861"/>
            <a:ext cx="2896362" cy="2896362"/>
          </a:xfrm>
          <a:custGeom>
            <a:avLst/>
            <a:gdLst/>
            <a:ahLst/>
            <a:cxnLst/>
            <a:rect r="r" b="b" t="t" l="l"/>
            <a:pathLst>
              <a:path h="2896362" w="2896362">
                <a:moveTo>
                  <a:pt x="0" y="0"/>
                </a:moveTo>
                <a:lnTo>
                  <a:pt x="2896362" y="0"/>
                </a:lnTo>
                <a:lnTo>
                  <a:pt x="2896362"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523882" y="-1160786"/>
            <a:ext cx="2896362" cy="2896362"/>
          </a:xfrm>
          <a:custGeom>
            <a:avLst/>
            <a:gdLst/>
            <a:ahLst/>
            <a:cxnLst/>
            <a:rect r="r" b="b" t="t" l="l"/>
            <a:pathLst>
              <a:path h="2896362" w="2896362">
                <a:moveTo>
                  <a:pt x="0" y="0"/>
                </a:moveTo>
                <a:lnTo>
                  <a:pt x="2896361" y="0"/>
                </a:lnTo>
                <a:lnTo>
                  <a:pt x="2896361"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2123920" y="766533"/>
            <a:ext cx="13462597" cy="1375819"/>
          </a:xfrm>
          <a:prstGeom prst="rect">
            <a:avLst/>
          </a:prstGeom>
        </p:spPr>
        <p:txBody>
          <a:bodyPr anchor="t" rtlCol="false" tIns="0" lIns="0" bIns="0" rIns="0">
            <a:spAutoFit/>
          </a:bodyPr>
          <a:lstStyle/>
          <a:p>
            <a:pPr algn="ctr" marL="0" indent="0" lvl="0">
              <a:lnSpc>
                <a:spcPts val="9201"/>
              </a:lnSpc>
            </a:pPr>
            <a:r>
              <a:rPr lang="en-US" b="true" sz="8599">
                <a:solidFill>
                  <a:srgbClr val="FFFFFF"/>
                </a:solidFill>
                <a:latin typeface="Neo Tech Bold"/>
                <a:ea typeface="Neo Tech Bold"/>
                <a:cs typeface="Neo Tech Bold"/>
                <a:sym typeface="Neo Tech Bold"/>
              </a:rPr>
              <a:t>Unknown &amp; Spam Texts</a:t>
            </a:r>
          </a:p>
        </p:txBody>
      </p:sp>
      <p:sp>
        <p:nvSpPr>
          <p:cNvPr name="TextBox 8" id="8"/>
          <p:cNvSpPr txBox="true"/>
          <p:nvPr/>
        </p:nvSpPr>
        <p:spPr>
          <a:xfrm rot="0">
            <a:off x="2606535" y="4833460"/>
            <a:ext cx="6916299" cy="4816856"/>
          </a:xfrm>
          <a:prstGeom prst="rect">
            <a:avLst/>
          </a:prstGeom>
        </p:spPr>
        <p:txBody>
          <a:bodyPr anchor="t" rtlCol="false" tIns="0" lIns="0" bIns="0" rIns="0">
            <a:spAutoFit/>
          </a:bodyPr>
          <a:lstStyle/>
          <a:p>
            <a:pPr algn="l" marL="604521" indent="-302261" lvl="1">
              <a:lnSpc>
                <a:spcPts val="4732"/>
              </a:lnSpc>
              <a:buFont typeface="Arial"/>
              <a:buChar char="•"/>
            </a:pPr>
            <a:r>
              <a:rPr lang="en-US" b="true" sz="2800">
                <a:solidFill>
                  <a:srgbClr val="FFFFFF"/>
                </a:solidFill>
                <a:latin typeface="Neo Tech Bold"/>
                <a:ea typeface="Neo Tech Bold"/>
                <a:cs typeface="Neo Tech Bold"/>
                <a:sym typeface="Neo Tech Bold"/>
              </a:rPr>
              <a:t>For iPhone, this moves texts from numbers that are NOT in your contacts to a separate Unknown Senders tab</a:t>
            </a:r>
          </a:p>
          <a:p>
            <a:pPr algn="l" marL="604521" indent="-302261" lvl="1">
              <a:lnSpc>
                <a:spcPts val="4732"/>
              </a:lnSpc>
              <a:buFont typeface="Arial"/>
              <a:buChar char="•"/>
            </a:pPr>
            <a:r>
              <a:rPr lang="en-US" b="true" sz="2800">
                <a:solidFill>
                  <a:srgbClr val="FFFFFF"/>
                </a:solidFill>
                <a:latin typeface="Neo Tech Bold"/>
                <a:ea typeface="Neo Tech Bold"/>
                <a:cs typeface="Neo Tech Bold"/>
                <a:sym typeface="Neo Tech Bold"/>
              </a:rPr>
              <a:t>This really helps avoid clutter, and potential spam</a:t>
            </a:r>
          </a:p>
          <a:p>
            <a:pPr algn="l" marL="604521" indent="-302261" lvl="1">
              <a:lnSpc>
                <a:spcPts val="4732"/>
              </a:lnSpc>
              <a:buFont typeface="Arial"/>
              <a:buChar char="•"/>
            </a:pPr>
            <a:r>
              <a:rPr lang="en-US" b="true" sz="2800">
                <a:solidFill>
                  <a:srgbClr val="FFFFFF"/>
                </a:solidFill>
                <a:latin typeface="Neo Tech Bold"/>
                <a:ea typeface="Neo Tech Bold"/>
                <a:cs typeface="Neo Tech Bold"/>
                <a:sym typeface="Neo Tech Bold"/>
              </a:rPr>
              <a:t>Navigate to Settings &gt; Messages &gt; Filter Unknown Senders</a:t>
            </a:r>
          </a:p>
        </p:txBody>
      </p:sp>
      <p:sp>
        <p:nvSpPr>
          <p:cNvPr name="TextBox 9" id="9"/>
          <p:cNvSpPr txBox="true"/>
          <p:nvPr/>
        </p:nvSpPr>
        <p:spPr>
          <a:xfrm rot="0">
            <a:off x="2706331" y="3901936"/>
            <a:ext cx="2790503" cy="969624"/>
          </a:xfrm>
          <a:prstGeom prst="rect">
            <a:avLst/>
          </a:prstGeom>
        </p:spPr>
        <p:txBody>
          <a:bodyPr anchor="t" rtlCol="false" tIns="0" lIns="0" bIns="0" rIns="0">
            <a:spAutoFit/>
          </a:bodyPr>
          <a:lstStyle/>
          <a:p>
            <a:pPr algn="ctr" marL="0" indent="0" lvl="0">
              <a:lnSpc>
                <a:spcPts val="7258"/>
              </a:lnSpc>
            </a:pPr>
            <a:r>
              <a:rPr lang="en-US" b="true" sz="4806" spc="221">
                <a:solidFill>
                  <a:srgbClr val="FFFFFF"/>
                </a:solidFill>
                <a:latin typeface="Neo Tech Bold"/>
                <a:ea typeface="Neo Tech Bold"/>
                <a:cs typeface="Neo Tech Bold"/>
                <a:sym typeface="Neo Tech Bold"/>
              </a:rPr>
              <a:t>iPhone: </a:t>
            </a:r>
          </a:p>
        </p:txBody>
      </p:sp>
      <p:sp>
        <p:nvSpPr>
          <p:cNvPr name="TextBox 10" id="10"/>
          <p:cNvSpPr txBox="true"/>
          <p:nvPr/>
        </p:nvSpPr>
        <p:spPr>
          <a:xfrm rot="0">
            <a:off x="9462477" y="3901936"/>
            <a:ext cx="2790503" cy="969624"/>
          </a:xfrm>
          <a:prstGeom prst="rect">
            <a:avLst/>
          </a:prstGeom>
        </p:spPr>
        <p:txBody>
          <a:bodyPr anchor="t" rtlCol="false" tIns="0" lIns="0" bIns="0" rIns="0">
            <a:spAutoFit/>
          </a:bodyPr>
          <a:lstStyle/>
          <a:p>
            <a:pPr algn="ctr" marL="0" indent="0" lvl="0">
              <a:lnSpc>
                <a:spcPts val="7258"/>
              </a:lnSpc>
            </a:pPr>
            <a:r>
              <a:rPr lang="en-US" b="true" sz="4806" spc="221">
                <a:solidFill>
                  <a:srgbClr val="FFFFFF"/>
                </a:solidFill>
                <a:latin typeface="Neo Tech Bold"/>
                <a:ea typeface="Neo Tech Bold"/>
                <a:cs typeface="Neo Tech Bold"/>
                <a:sym typeface="Neo Tech Bold"/>
              </a:rPr>
              <a:t>Android:</a:t>
            </a:r>
          </a:p>
        </p:txBody>
      </p:sp>
      <p:sp>
        <p:nvSpPr>
          <p:cNvPr name="TextBox 11" id="11"/>
          <p:cNvSpPr txBox="true"/>
          <p:nvPr/>
        </p:nvSpPr>
        <p:spPr>
          <a:xfrm rot="0">
            <a:off x="9386277" y="4814410"/>
            <a:ext cx="6617912" cy="4013454"/>
          </a:xfrm>
          <a:prstGeom prst="rect">
            <a:avLst/>
          </a:prstGeom>
        </p:spPr>
        <p:txBody>
          <a:bodyPr anchor="t" rtlCol="false" tIns="0" lIns="0" bIns="0" rIns="0">
            <a:spAutoFit/>
          </a:bodyPr>
          <a:lstStyle/>
          <a:p>
            <a:pPr algn="l" marL="582932" indent="-291466" lvl="1">
              <a:lnSpc>
                <a:spcPts val="4563"/>
              </a:lnSpc>
              <a:buFont typeface="Arial"/>
              <a:buChar char="•"/>
            </a:pPr>
            <a:r>
              <a:rPr lang="en-US" b="true" sz="2700">
                <a:solidFill>
                  <a:srgbClr val="FFFFFF"/>
                </a:solidFill>
                <a:latin typeface="Neo Tech Bold"/>
                <a:ea typeface="Neo Tech Bold"/>
                <a:cs typeface="Neo Tech Bold"/>
                <a:sym typeface="Neo Tech Bold"/>
              </a:rPr>
              <a:t>Android has a specific feature for this  </a:t>
            </a:r>
          </a:p>
          <a:p>
            <a:pPr algn="l" marL="582932" indent="-291466" lvl="1">
              <a:lnSpc>
                <a:spcPts val="4563"/>
              </a:lnSpc>
              <a:buFont typeface="Arial"/>
              <a:buChar char="•"/>
            </a:pPr>
            <a:r>
              <a:rPr lang="en-US" b="true" sz="2700">
                <a:solidFill>
                  <a:srgbClr val="FFFFFF"/>
                </a:solidFill>
                <a:latin typeface="Neo Tech Bold"/>
                <a:ea typeface="Neo Tech Bold"/>
                <a:cs typeface="Neo Tech Bold"/>
                <a:sym typeface="Neo Tech Bold"/>
              </a:rPr>
              <a:t>Warns you about suspected spam texts and can block them automatically </a:t>
            </a:r>
          </a:p>
          <a:p>
            <a:pPr algn="l" marL="582932" indent="-291466" lvl="1">
              <a:lnSpc>
                <a:spcPts val="4563"/>
              </a:lnSpc>
              <a:buFont typeface="Arial"/>
              <a:buChar char="•"/>
            </a:pPr>
            <a:r>
              <a:rPr lang="en-US" b="true" sz="2700">
                <a:solidFill>
                  <a:srgbClr val="FFFFFF"/>
                </a:solidFill>
                <a:latin typeface="Neo Tech Bold"/>
                <a:ea typeface="Neo Tech Bold"/>
                <a:cs typeface="Neo Tech Bold"/>
                <a:sym typeface="Neo Tech Bold"/>
              </a:rPr>
              <a:t>Navigate to Settings &gt; Spam Protection </a:t>
            </a:r>
          </a:p>
        </p:txBody>
      </p:sp>
      <p:sp>
        <p:nvSpPr>
          <p:cNvPr name="TextBox 12" id="12"/>
          <p:cNvSpPr txBox="true"/>
          <p:nvPr/>
        </p:nvSpPr>
        <p:spPr>
          <a:xfrm rot="0">
            <a:off x="2104870" y="2110347"/>
            <a:ext cx="13918369" cy="1391539"/>
          </a:xfrm>
          <a:prstGeom prst="rect">
            <a:avLst/>
          </a:prstGeom>
        </p:spPr>
        <p:txBody>
          <a:bodyPr anchor="t" rtlCol="false" tIns="0" lIns="0" bIns="0" rIns="0">
            <a:spAutoFit/>
          </a:bodyPr>
          <a:lstStyle/>
          <a:p>
            <a:pPr algn="ctr">
              <a:lnSpc>
                <a:spcPts val="5407"/>
              </a:lnSpc>
            </a:pPr>
            <a:r>
              <a:rPr lang="en-US" b="true" sz="3199">
                <a:solidFill>
                  <a:srgbClr val="FFFFFF"/>
                </a:solidFill>
                <a:latin typeface="Neo Tech Bold"/>
                <a:ea typeface="Neo Tech Bold"/>
                <a:cs typeface="Neo Tech Bold"/>
                <a:sym typeface="Neo Tech Bold"/>
              </a:rPr>
              <a:t>These setting instructions below for both iPhone and Android will make it easier to filter out unknown, and can possibly block spam messages. </a:t>
            </a:r>
          </a:p>
        </p:txBody>
      </p:sp>
      <p:sp>
        <p:nvSpPr>
          <p:cNvPr name="Freeform 13" id="13"/>
          <p:cNvSpPr/>
          <p:nvPr/>
        </p:nvSpPr>
        <p:spPr>
          <a:xfrm flipH="false" flipV="false" rot="0">
            <a:off x="444152" y="646137"/>
            <a:ext cx="1496215" cy="1496215"/>
          </a:xfrm>
          <a:custGeom>
            <a:avLst/>
            <a:gdLst/>
            <a:ahLst/>
            <a:cxnLst/>
            <a:rect r="r" b="b" t="t" l="l"/>
            <a:pathLst>
              <a:path h="1496215" w="1496215">
                <a:moveTo>
                  <a:pt x="0" y="0"/>
                </a:moveTo>
                <a:lnTo>
                  <a:pt x="1496214" y="0"/>
                </a:lnTo>
                <a:lnTo>
                  <a:pt x="1496214" y="1496214"/>
                </a:lnTo>
                <a:lnTo>
                  <a:pt x="0" y="14962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444152" y="4022336"/>
            <a:ext cx="1974109" cy="2003247"/>
          </a:xfrm>
          <a:custGeom>
            <a:avLst/>
            <a:gdLst/>
            <a:ahLst/>
            <a:cxnLst/>
            <a:rect r="r" b="b" t="t" l="l"/>
            <a:pathLst>
              <a:path h="2003247" w="1974109">
                <a:moveTo>
                  <a:pt x="0" y="0"/>
                </a:moveTo>
                <a:lnTo>
                  <a:pt x="1974109" y="0"/>
                </a:lnTo>
                <a:lnTo>
                  <a:pt x="1974109" y="2003248"/>
                </a:lnTo>
                <a:lnTo>
                  <a:pt x="0" y="200324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0">
            <a:off x="914598" y="7337138"/>
            <a:ext cx="1574686" cy="2392479"/>
          </a:xfrm>
          <a:custGeom>
            <a:avLst/>
            <a:gdLst/>
            <a:ahLst/>
            <a:cxnLst/>
            <a:rect r="r" b="b" t="t" l="l"/>
            <a:pathLst>
              <a:path h="2392479" w="1574686">
                <a:moveTo>
                  <a:pt x="0" y="0"/>
                </a:moveTo>
                <a:lnTo>
                  <a:pt x="1574686" y="0"/>
                </a:lnTo>
                <a:lnTo>
                  <a:pt x="1574686" y="2392479"/>
                </a:lnTo>
                <a:lnTo>
                  <a:pt x="0" y="239247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6" id="16"/>
          <p:cNvSpPr/>
          <p:nvPr/>
        </p:nvSpPr>
        <p:spPr>
          <a:xfrm flipH="false" flipV="false" rot="0">
            <a:off x="15654013" y="7176613"/>
            <a:ext cx="1614111" cy="2514904"/>
          </a:xfrm>
          <a:custGeom>
            <a:avLst/>
            <a:gdLst/>
            <a:ahLst/>
            <a:cxnLst/>
            <a:rect r="r" b="b" t="t" l="l"/>
            <a:pathLst>
              <a:path h="2514904" w="1614111">
                <a:moveTo>
                  <a:pt x="0" y="0"/>
                </a:moveTo>
                <a:lnTo>
                  <a:pt x="1614111" y="0"/>
                </a:lnTo>
                <a:lnTo>
                  <a:pt x="1614111" y="2514904"/>
                </a:lnTo>
                <a:lnTo>
                  <a:pt x="0" y="251490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7" id="17"/>
          <p:cNvSpPr/>
          <p:nvPr/>
        </p:nvSpPr>
        <p:spPr>
          <a:xfrm flipH="false" flipV="false" rot="0">
            <a:off x="15902619" y="4430244"/>
            <a:ext cx="1742177" cy="1726339"/>
          </a:xfrm>
          <a:custGeom>
            <a:avLst/>
            <a:gdLst/>
            <a:ahLst/>
            <a:cxnLst/>
            <a:rect r="r" b="b" t="t" l="l"/>
            <a:pathLst>
              <a:path h="1726339" w="1742177">
                <a:moveTo>
                  <a:pt x="0" y="0"/>
                </a:moveTo>
                <a:lnTo>
                  <a:pt x="1742177" y="0"/>
                </a:lnTo>
                <a:lnTo>
                  <a:pt x="1742177" y="1726339"/>
                </a:lnTo>
                <a:lnTo>
                  <a:pt x="0" y="1726339"/>
                </a:lnTo>
                <a:lnTo>
                  <a:pt x="0" y="0"/>
                </a:lnTo>
                <a:close/>
              </a:path>
            </a:pathLst>
          </a:custGeom>
          <a:blipFill>
            <a:blip r:embed="rId16"/>
            <a:stretch>
              <a:fillRect l="0" t="0" r="0" b="0"/>
            </a:stretch>
          </a:blipFill>
        </p:spPr>
      </p:sp>
      <p:sp>
        <p:nvSpPr>
          <p:cNvPr name="Freeform 18" id="18"/>
          <p:cNvSpPr/>
          <p:nvPr/>
        </p:nvSpPr>
        <p:spPr>
          <a:xfrm flipH="false" flipV="false" rot="-3312934">
            <a:off x="16082425" y="684838"/>
            <a:ext cx="1718743" cy="1942082"/>
          </a:xfrm>
          <a:custGeom>
            <a:avLst/>
            <a:gdLst/>
            <a:ahLst/>
            <a:cxnLst/>
            <a:rect r="r" b="b" t="t" l="l"/>
            <a:pathLst>
              <a:path h="1942082" w="1718743">
                <a:moveTo>
                  <a:pt x="0" y="0"/>
                </a:moveTo>
                <a:lnTo>
                  <a:pt x="1718743" y="0"/>
                </a:lnTo>
                <a:lnTo>
                  <a:pt x="1718743" y="1942082"/>
                </a:lnTo>
                <a:lnTo>
                  <a:pt x="0" y="1942082"/>
                </a:lnTo>
                <a:lnTo>
                  <a:pt x="0" y="0"/>
                </a:lnTo>
                <a:close/>
              </a:path>
            </a:pathLst>
          </a:custGeom>
          <a:blipFill>
            <a:blip r:embed="rId17"/>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5400000">
            <a:off x="13268086" y="4367164"/>
            <a:ext cx="8289535" cy="11028261"/>
          </a:xfrm>
          <a:custGeom>
            <a:avLst/>
            <a:gdLst/>
            <a:ahLst/>
            <a:cxnLst/>
            <a:rect r="r" b="b" t="t" l="l"/>
            <a:pathLst>
              <a:path h="11028261" w="8289535">
                <a:moveTo>
                  <a:pt x="0" y="0"/>
                </a:moveTo>
                <a:lnTo>
                  <a:pt x="8289534" y="0"/>
                </a:lnTo>
                <a:lnTo>
                  <a:pt x="8289534" y="11028261"/>
                </a:lnTo>
                <a:lnTo>
                  <a:pt x="0" y="11028261"/>
                </a:lnTo>
                <a:lnTo>
                  <a:pt x="0" y="0"/>
                </a:lnTo>
                <a:close/>
              </a:path>
            </a:pathLst>
          </a:custGeom>
          <a:blipFill>
            <a:blip r:embed="rId4">
              <a:alphaModFix amt="80000"/>
            </a:blip>
            <a:stretch>
              <a:fillRect l="-9368" t="0" r="-9368" b="0"/>
            </a:stretch>
          </a:blipFill>
        </p:spPr>
      </p:sp>
      <p:sp>
        <p:nvSpPr>
          <p:cNvPr name="Freeform 4" id="4"/>
          <p:cNvSpPr/>
          <p:nvPr/>
        </p:nvSpPr>
        <p:spPr>
          <a:xfrm flipH="false" flipV="false" rot="0">
            <a:off x="-3627419" y="-3827405"/>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5">
              <a:alphaModFix amt="80000"/>
            </a:blip>
            <a:stretch>
              <a:fillRect l="0" t="0" r="0" b="0"/>
            </a:stretch>
          </a:blipFill>
        </p:spPr>
      </p:sp>
      <p:sp>
        <p:nvSpPr>
          <p:cNvPr name="Freeform 5" id="5"/>
          <p:cNvSpPr/>
          <p:nvPr/>
        </p:nvSpPr>
        <p:spPr>
          <a:xfrm flipH="false" flipV="false" rot="0">
            <a:off x="-1448181" y="8403861"/>
            <a:ext cx="2896362" cy="2896362"/>
          </a:xfrm>
          <a:custGeom>
            <a:avLst/>
            <a:gdLst/>
            <a:ahLst/>
            <a:cxnLst/>
            <a:rect r="r" b="b" t="t" l="l"/>
            <a:pathLst>
              <a:path h="2896362" w="2896362">
                <a:moveTo>
                  <a:pt x="0" y="0"/>
                </a:moveTo>
                <a:lnTo>
                  <a:pt x="2896362" y="0"/>
                </a:lnTo>
                <a:lnTo>
                  <a:pt x="2896362"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523882" y="-1160786"/>
            <a:ext cx="2896362" cy="2896362"/>
          </a:xfrm>
          <a:custGeom>
            <a:avLst/>
            <a:gdLst/>
            <a:ahLst/>
            <a:cxnLst/>
            <a:rect r="r" b="b" t="t" l="l"/>
            <a:pathLst>
              <a:path h="2896362" w="2896362">
                <a:moveTo>
                  <a:pt x="0" y="0"/>
                </a:moveTo>
                <a:lnTo>
                  <a:pt x="2896361" y="0"/>
                </a:lnTo>
                <a:lnTo>
                  <a:pt x="2896361"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666682" y="638175"/>
            <a:ext cx="14232682" cy="2131812"/>
          </a:xfrm>
          <a:prstGeom prst="rect">
            <a:avLst/>
          </a:prstGeom>
        </p:spPr>
        <p:txBody>
          <a:bodyPr anchor="t" rtlCol="false" tIns="0" lIns="0" bIns="0" rIns="0">
            <a:spAutoFit/>
          </a:bodyPr>
          <a:lstStyle/>
          <a:p>
            <a:pPr algn="ctr" marL="0" indent="0" lvl="0">
              <a:lnSpc>
                <a:spcPts val="7703"/>
              </a:lnSpc>
            </a:pPr>
            <a:r>
              <a:rPr lang="en-US" b="true" sz="7199">
                <a:solidFill>
                  <a:srgbClr val="FFFFFF"/>
                </a:solidFill>
                <a:latin typeface="Neo Tech Bold"/>
                <a:ea typeface="Neo Tech Bold"/>
                <a:cs typeface="Neo Tech Bold"/>
                <a:sym typeface="Neo Tech Bold"/>
              </a:rPr>
              <a:t>Reviewing Call History &amp; Voicemail Settings</a:t>
            </a:r>
          </a:p>
        </p:txBody>
      </p:sp>
      <p:sp>
        <p:nvSpPr>
          <p:cNvPr name="TextBox 8" id="8"/>
          <p:cNvSpPr txBox="true"/>
          <p:nvPr/>
        </p:nvSpPr>
        <p:spPr>
          <a:xfrm rot="0">
            <a:off x="735464" y="3155699"/>
            <a:ext cx="17112773" cy="2461816"/>
          </a:xfrm>
          <a:prstGeom prst="rect">
            <a:avLst/>
          </a:prstGeom>
        </p:spPr>
        <p:txBody>
          <a:bodyPr anchor="t" rtlCol="false" tIns="0" lIns="0" bIns="0" rIns="0">
            <a:spAutoFit/>
          </a:bodyPr>
          <a:lstStyle/>
          <a:p>
            <a:pPr algn="just" marL="555325" indent="-277663" lvl="1">
              <a:lnSpc>
                <a:spcPts val="2752"/>
              </a:lnSpc>
              <a:buFont typeface="Arial"/>
              <a:buChar char="•"/>
            </a:pPr>
            <a:r>
              <a:rPr lang="en-US" b="true" sz="2572">
                <a:solidFill>
                  <a:srgbClr val="FFFFFF"/>
                </a:solidFill>
                <a:latin typeface="Neo Tech Bold"/>
                <a:ea typeface="Neo Tech Bold"/>
                <a:cs typeface="Neo Tech Bold"/>
                <a:sym typeface="Neo Tech Bold"/>
              </a:rPr>
              <a:t>Lots of missed calls from unfamiliar area codes</a:t>
            </a:r>
          </a:p>
          <a:p>
            <a:pPr algn="just" marL="555325" indent="-277663" lvl="1">
              <a:lnSpc>
                <a:spcPts val="2752"/>
              </a:lnSpc>
              <a:buFont typeface="Arial"/>
              <a:buChar char="•"/>
            </a:pPr>
            <a:r>
              <a:rPr lang="en-US" b="true" sz="2572">
                <a:solidFill>
                  <a:srgbClr val="FFFFFF"/>
                </a:solidFill>
                <a:latin typeface="Neo Tech Bold"/>
                <a:ea typeface="Neo Tech Bold"/>
                <a:cs typeface="Neo Tech Bold"/>
                <a:sym typeface="Neo Tech Bold"/>
              </a:rPr>
              <a:t>Repeated hang-ups or silent voicemails</a:t>
            </a:r>
          </a:p>
          <a:p>
            <a:pPr algn="just" marL="555325" indent="-277663" lvl="1">
              <a:lnSpc>
                <a:spcPts val="2752"/>
              </a:lnSpc>
              <a:buFont typeface="Arial"/>
              <a:buChar char="•"/>
            </a:pPr>
            <a:r>
              <a:rPr lang="en-US" b="true" sz="2572">
                <a:solidFill>
                  <a:srgbClr val="FFFFFF"/>
                </a:solidFill>
                <a:latin typeface="Neo Tech Bold"/>
                <a:ea typeface="Neo Tech Bold"/>
                <a:cs typeface="Neo Tech Bold"/>
                <a:sym typeface="Neo Tech Bold"/>
              </a:rPr>
              <a:t>Voicemails from numbers that don’t match the caller</a:t>
            </a:r>
          </a:p>
          <a:p>
            <a:pPr algn="ctr">
              <a:lnSpc>
                <a:spcPts val="2752"/>
              </a:lnSpc>
              <a:spcBef>
                <a:spcPct val="0"/>
              </a:spcBef>
            </a:pPr>
          </a:p>
          <a:p>
            <a:pPr algn="l">
              <a:lnSpc>
                <a:spcPts val="2752"/>
              </a:lnSpc>
              <a:spcBef>
                <a:spcPct val="0"/>
              </a:spcBef>
            </a:pPr>
            <a:r>
              <a:rPr lang="en-US" b="true" sz="2572">
                <a:solidFill>
                  <a:srgbClr val="FFFFFF"/>
                </a:solidFill>
                <a:latin typeface="Neo Tech Bold"/>
                <a:ea typeface="Neo Tech Bold"/>
                <a:cs typeface="Neo Tech Bold"/>
                <a:sym typeface="Neo Tech Bold"/>
              </a:rPr>
              <a:t>If you’ve noticed any of the following, it’s probably a good idea to reset your voicemail PIN! This is because hackers can access voicemail if there’s no password or it’s weak, and a lot of us do leave default passwords!</a:t>
            </a:r>
          </a:p>
          <a:p>
            <a:pPr algn="ctr">
              <a:lnSpc>
                <a:spcPts val="2752"/>
              </a:lnSpc>
              <a:spcBef>
                <a:spcPct val="0"/>
              </a:spcBef>
            </a:pPr>
          </a:p>
        </p:txBody>
      </p:sp>
      <p:sp>
        <p:nvSpPr>
          <p:cNvPr name="TextBox 9" id="9"/>
          <p:cNvSpPr txBox="true"/>
          <p:nvPr/>
        </p:nvSpPr>
        <p:spPr>
          <a:xfrm rot="0">
            <a:off x="2391902" y="6675768"/>
            <a:ext cx="6825815" cy="2592057"/>
          </a:xfrm>
          <a:prstGeom prst="rect">
            <a:avLst/>
          </a:prstGeom>
        </p:spPr>
        <p:txBody>
          <a:bodyPr anchor="t" rtlCol="false" tIns="0" lIns="0" bIns="0" rIns="0">
            <a:spAutoFit/>
          </a:bodyPr>
          <a:lstStyle/>
          <a:p>
            <a:pPr algn="l" marL="645542" indent="-322771" lvl="1">
              <a:lnSpc>
                <a:spcPts val="5053"/>
              </a:lnSpc>
              <a:buFont typeface="Arial"/>
              <a:buChar char="•"/>
            </a:pPr>
            <a:r>
              <a:rPr lang="en-US" b="true" sz="2990">
                <a:solidFill>
                  <a:srgbClr val="FFFFFF"/>
                </a:solidFill>
                <a:latin typeface="Neo Tech Bold"/>
                <a:ea typeface="Neo Tech Bold"/>
                <a:cs typeface="Neo Tech Bold"/>
                <a:sym typeface="Neo Tech Bold"/>
              </a:rPr>
              <a:t>Contact your carrier or go to Settings</a:t>
            </a:r>
          </a:p>
          <a:p>
            <a:pPr algn="l" marL="645542" indent="-322771" lvl="1">
              <a:lnSpc>
                <a:spcPts val="5053"/>
              </a:lnSpc>
              <a:buFont typeface="Arial"/>
              <a:buChar char="•"/>
            </a:pPr>
            <a:r>
              <a:rPr lang="en-US" b="true" sz="2990">
                <a:solidFill>
                  <a:srgbClr val="FFFFFF"/>
                </a:solidFill>
                <a:latin typeface="Neo Tech Bold"/>
                <a:ea typeface="Neo Tech Bold"/>
                <a:cs typeface="Neo Tech Bold"/>
                <a:sym typeface="Neo Tech Bold"/>
              </a:rPr>
              <a:t>Navigate to Settings &gt; Phone &gt; Change Voicemail Password </a:t>
            </a:r>
          </a:p>
        </p:txBody>
      </p:sp>
      <p:sp>
        <p:nvSpPr>
          <p:cNvPr name="TextBox 10" id="10"/>
          <p:cNvSpPr txBox="true"/>
          <p:nvPr/>
        </p:nvSpPr>
        <p:spPr>
          <a:xfrm rot="0">
            <a:off x="2607689" y="5617515"/>
            <a:ext cx="3197121" cy="1088877"/>
          </a:xfrm>
          <a:prstGeom prst="rect">
            <a:avLst/>
          </a:prstGeom>
        </p:spPr>
        <p:txBody>
          <a:bodyPr anchor="t" rtlCol="false" tIns="0" lIns="0" bIns="0" rIns="0">
            <a:spAutoFit/>
          </a:bodyPr>
          <a:lstStyle/>
          <a:p>
            <a:pPr algn="ctr" marL="0" indent="0" lvl="0">
              <a:lnSpc>
                <a:spcPts val="8164"/>
              </a:lnSpc>
            </a:pPr>
            <a:r>
              <a:rPr lang="en-US" b="true" sz="5406" spc="248">
                <a:solidFill>
                  <a:srgbClr val="FFFFFF"/>
                </a:solidFill>
                <a:latin typeface="Neo Tech Bold"/>
                <a:ea typeface="Neo Tech Bold"/>
                <a:cs typeface="Neo Tech Bold"/>
                <a:sym typeface="Neo Tech Bold"/>
              </a:rPr>
              <a:t>iPhone: </a:t>
            </a:r>
          </a:p>
        </p:txBody>
      </p:sp>
      <p:sp>
        <p:nvSpPr>
          <p:cNvPr name="TextBox 11" id="11"/>
          <p:cNvSpPr txBox="true"/>
          <p:nvPr/>
        </p:nvSpPr>
        <p:spPr>
          <a:xfrm rot="0">
            <a:off x="9808976" y="5617515"/>
            <a:ext cx="3197121" cy="1088877"/>
          </a:xfrm>
          <a:prstGeom prst="rect">
            <a:avLst/>
          </a:prstGeom>
        </p:spPr>
        <p:txBody>
          <a:bodyPr anchor="t" rtlCol="false" tIns="0" lIns="0" bIns="0" rIns="0">
            <a:spAutoFit/>
          </a:bodyPr>
          <a:lstStyle/>
          <a:p>
            <a:pPr algn="ctr" marL="0" indent="0" lvl="0">
              <a:lnSpc>
                <a:spcPts val="8164"/>
              </a:lnSpc>
            </a:pPr>
            <a:r>
              <a:rPr lang="en-US" b="true" sz="5406" spc="248">
                <a:solidFill>
                  <a:srgbClr val="FFFFFF"/>
                </a:solidFill>
                <a:latin typeface="Neo Tech Bold"/>
                <a:ea typeface="Neo Tech Bold"/>
                <a:cs typeface="Neo Tech Bold"/>
                <a:sym typeface="Neo Tech Bold"/>
              </a:rPr>
              <a:t>Android:</a:t>
            </a:r>
          </a:p>
        </p:txBody>
      </p:sp>
      <p:sp>
        <p:nvSpPr>
          <p:cNvPr name="TextBox 12" id="12"/>
          <p:cNvSpPr txBox="true"/>
          <p:nvPr/>
        </p:nvSpPr>
        <p:spPr>
          <a:xfrm rot="0">
            <a:off x="9650237" y="6675768"/>
            <a:ext cx="6711720" cy="1947532"/>
          </a:xfrm>
          <a:prstGeom prst="rect">
            <a:avLst/>
          </a:prstGeom>
        </p:spPr>
        <p:txBody>
          <a:bodyPr anchor="t" rtlCol="false" tIns="0" lIns="0" bIns="0" rIns="0">
            <a:spAutoFit/>
          </a:bodyPr>
          <a:lstStyle/>
          <a:p>
            <a:pPr algn="l" marL="645543" indent="-322772" lvl="1">
              <a:lnSpc>
                <a:spcPts val="5053"/>
              </a:lnSpc>
              <a:buFont typeface="Arial"/>
              <a:buChar char="•"/>
            </a:pPr>
            <a:r>
              <a:rPr lang="en-US" b="true" sz="2990">
                <a:solidFill>
                  <a:srgbClr val="FFFFFF"/>
                </a:solidFill>
                <a:latin typeface="Neo Tech Bold"/>
                <a:ea typeface="Neo Tech Bold"/>
                <a:cs typeface="Neo Tech Bold"/>
                <a:sym typeface="Neo Tech Bold"/>
              </a:rPr>
              <a:t>Android: Varies by carrie</a:t>
            </a:r>
            <a:r>
              <a:rPr lang="en-US" b="true" sz="2990">
                <a:solidFill>
                  <a:srgbClr val="FFFFFF"/>
                </a:solidFill>
                <a:latin typeface="Neo Tech Bold"/>
                <a:ea typeface="Neo Tech Bold"/>
                <a:cs typeface="Neo Tech Bold"/>
                <a:sym typeface="Neo Tech Bold"/>
              </a:rPr>
              <a:t>r</a:t>
            </a:r>
          </a:p>
          <a:p>
            <a:pPr algn="l" marL="645543" indent="-322772" lvl="1">
              <a:lnSpc>
                <a:spcPts val="5053"/>
              </a:lnSpc>
              <a:buFont typeface="Arial"/>
              <a:buChar char="•"/>
            </a:pPr>
            <a:r>
              <a:rPr lang="en-US" b="true" sz="2990">
                <a:solidFill>
                  <a:srgbClr val="FFFFFF"/>
                </a:solidFill>
                <a:latin typeface="Neo Tech Bold"/>
                <a:ea typeface="Neo Tech Bold"/>
                <a:cs typeface="Neo Tech Bold"/>
                <a:sym typeface="Neo Tech Bold"/>
              </a:rPr>
              <a:t>Usua</a:t>
            </a:r>
            <a:r>
              <a:rPr lang="en-US" b="true" sz="2990">
                <a:solidFill>
                  <a:srgbClr val="FFFFFF"/>
                </a:solidFill>
                <a:latin typeface="Neo Tech Bold"/>
                <a:ea typeface="Neo Tech Bold"/>
                <a:cs typeface="Neo Tech Bold"/>
                <a:sym typeface="Neo Tech Bold"/>
              </a:rPr>
              <a:t>lly</a:t>
            </a:r>
            <a:r>
              <a:rPr lang="en-US" b="true" sz="2990">
                <a:solidFill>
                  <a:srgbClr val="FFFFFF"/>
                </a:solidFill>
                <a:latin typeface="Neo Tech Bold"/>
                <a:ea typeface="Neo Tech Bold"/>
                <a:cs typeface="Neo Tech Bold"/>
                <a:sym typeface="Neo Tech Bold"/>
              </a:rPr>
              <a:t> </a:t>
            </a:r>
            <a:r>
              <a:rPr lang="en-US" b="true" sz="2990">
                <a:solidFill>
                  <a:srgbClr val="FFFFFF"/>
                </a:solidFill>
                <a:latin typeface="Neo Tech Bold"/>
                <a:ea typeface="Neo Tech Bold"/>
                <a:cs typeface="Neo Tech Bold"/>
                <a:sym typeface="Neo Tech Bold"/>
              </a:rPr>
              <a:t>i</a:t>
            </a:r>
            <a:r>
              <a:rPr lang="en-US" b="true" sz="2990">
                <a:solidFill>
                  <a:srgbClr val="FFFFFF"/>
                </a:solidFill>
                <a:latin typeface="Neo Tech Bold"/>
                <a:ea typeface="Neo Tech Bold"/>
                <a:cs typeface="Neo Tech Bold"/>
                <a:sym typeface="Neo Tech Bold"/>
              </a:rPr>
              <a:t>n the </a:t>
            </a:r>
            <a:r>
              <a:rPr lang="en-US" b="true" sz="2990">
                <a:solidFill>
                  <a:srgbClr val="FFFFFF"/>
                </a:solidFill>
                <a:latin typeface="Neo Tech Bold"/>
                <a:ea typeface="Neo Tech Bold"/>
                <a:cs typeface="Neo Tech Bold"/>
                <a:sym typeface="Neo Tech Bold"/>
              </a:rPr>
              <a:t>Ph</a:t>
            </a:r>
            <a:r>
              <a:rPr lang="en-US" b="true" sz="2990">
                <a:solidFill>
                  <a:srgbClr val="FFFFFF"/>
                </a:solidFill>
                <a:latin typeface="Neo Tech Bold"/>
                <a:ea typeface="Neo Tech Bold"/>
                <a:cs typeface="Neo Tech Bold"/>
                <a:sym typeface="Neo Tech Bold"/>
              </a:rPr>
              <a:t>o</a:t>
            </a:r>
            <a:r>
              <a:rPr lang="en-US" b="true" sz="2990">
                <a:solidFill>
                  <a:srgbClr val="FFFFFF"/>
                </a:solidFill>
                <a:latin typeface="Neo Tech Bold"/>
                <a:ea typeface="Neo Tech Bold"/>
                <a:cs typeface="Neo Tech Bold"/>
                <a:sym typeface="Neo Tech Bold"/>
              </a:rPr>
              <a:t>n</a:t>
            </a:r>
            <a:r>
              <a:rPr lang="en-US" b="true" sz="2990">
                <a:solidFill>
                  <a:srgbClr val="FFFFFF"/>
                </a:solidFill>
                <a:latin typeface="Neo Tech Bold"/>
                <a:ea typeface="Neo Tech Bold"/>
                <a:cs typeface="Neo Tech Bold"/>
                <a:sym typeface="Neo Tech Bold"/>
              </a:rPr>
              <a:t>e </a:t>
            </a:r>
            <a:r>
              <a:rPr lang="en-US" b="true" sz="2990">
                <a:solidFill>
                  <a:srgbClr val="FFFFFF"/>
                </a:solidFill>
                <a:latin typeface="Neo Tech Bold"/>
                <a:ea typeface="Neo Tech Bold"/>
                <a:cs typeface="Neo Tech Bold"/>
                <a:sym typeface="Neo Tech Bold"/>
              </a:rPr>
              <a:t>app</a:t>
            </a:r>
            <a:r>
              <a:rPr lang="en-US" b="true" sz="2990">
                <a:solidFill>
                  <a:srgbClr val="FFFFFF"/>
                </a:solidFill>
                <a:latin typeface="Neo Tech Bold"/>
                <a:ea typeface="Neo Tech Bold"/>
                <a:cs typeface="Neo Tech Bold"/>
                <a:sym typeface="Neo Tech Bold"/>
              </a:rPr>
              <a:t> </a:t>
            </a:r>
            <a:r>
              <a:rPr lang="en-US" b="true" sz="2990">
                <a:solidFill>
                  <a:srgbClr val="FFFFFF"/>
                </a:solidFill>
                <a:latin typeface="Neo Tech Bold"/>
                <a:ea typeface="Neo Tech Bold"/>
                <a:cs typeface="Neo Tech Bold"/>
                <a:sym typeface="Neo Tech Bold"/>
              </a:rPr>
              <a:t>s</a:t>
            </a:r>
            <a:r>
              <a:rPr lang="en-US" b="true" sz="2990">
                <a:solidFill>
                  <a:srgbClr val="FFFFFF"/>
                </a:solidFill>
                <a:latin typeface="Neo Tech Bold"/>
                <a:ea typeface="Neo Tech Bold"/>
                <a:cs typeface="Neo Tech Bold"/>
                <a:sym typeface="Neo Tech Bold"/>
              </a:rPr>
              <a:t>ettings </a:t>
            </a:r>
            <a:r>
              <a:rPr lang="en-US" b="true" sz="2990">
                <a:solidFill>
                  <a:srgbClr val="FFFFFF"/>
                </a:solidFill>
                <a:latin typeface="Neo Tech Bold"/>
                <a:ea typeface="Neo Tech Bold"/>
                <a:cs typeface="Neo Tech Bold"/>
                <a:sym typeface="Neo Tech Bold"/>
              </a:rPr>
              <a:t>or</a:t>
            </a:r>
            <a:r>
              <a:rPr lang="en-US" b="true" sz="2990">
                <a:solidFill>
                  <a:srgbClr val="FFFFFF"/>
                </a:solidFill>
                <a:latin typeface="Neo Tech Bold"/>
                <a:ea typeface="Neo Tech Bold"/>
                <a:cs typeface="Neo Tech Bold"/>
                <a:sym typeface="Neo Tech Bold"/>
              </a:rPr>
              <a:t> </a:t>
            </a:r>
            <a:r>
              <a:rPr lang="en-US" b="true" sz="2990">
                <a:solidFill>
                  <a:srgbClr val="FFFFFF"/>
                </a:solidFill>
                <a:latin typeface="Neo Tech Bold"/>
                <a:ea typeface="Neo Tech Bold"/>
                <a:cs typeface="Neo Tech Bold"/>
                <a:sym typeface="Neo Tech Bold"/>
              </a:rPr>
              <a:t>your c</a:t>
            </a:r>
            <a:r>
              <a:rPr lang="en-US" b="true" sz="2990">
                <a:solidFill>
                  <a:srgbClr val="FFFFFF"/>
                </a:solidFill>
                <a:latin typeface="Neo Tech Bold"/>
                <a:ea typeface="Neo Tech Bold"/>
                <a:cs typeface="Neo Tech Bold"/>
                <a:sym typeface="Neo Tech Bold"/>
              </a:rPr>
              <a:t>a</a:t>
            </a:r>
            <a:r>
              <a:rPr lang="en-US" b="true" sz="2990">
                <a:solidFill>
                  <a:srgbClr val="FFFFFF"/>
                </a:solidFill>
                <a:latin typeface="Neo Tech Bold"/>
                <a:ea typeface="Neo Tech Bold"/>
                <a:cs typeface="Neo Tech Bold"/>
                <a:sym typeface="Neo Tech Bold"/>
              </a:rPr>
              <a:t>r</a:t>
            </a:r>
            <a:r>
              <a:rPr lang="en-US" b="true" sz="2990">
                <a:solidFill>
                  <a:srgbClr val="FFFFFF"/>
                </a:solidFill>
                <a:latin typeface="Neo Tech Bold"/>
                <a:ea typeface="Neo Tech Bold"/>
                <a:cs typeface="Neo Tech Bold"/>
                <a:sym typeface="Neo Tech Bold"/>
              </a:rPr>
              <a:t>r</a:t>
            </a:r>
            <a:r>
              <a:rPr lang="en-US" b="true" sz="2990">
                <a:solidFill>
                  <a:srgbClr val="FFFFFF"/>
                </a:solidFill>
                <a:latin typeface="Neo Tech Bold"/>
                <a:ea typeface="Neo Tech Bold"/>
                <a:cs typeface="Neo Tech Bold"/>
                <a:sym typeface="Neo Tech Bold"/>
              </a:rPr>
              <a:t>i</a:t>
            </a:r>
            <a:r>
              <a:rPr lang="en-US" b="true" sz="2990">
                <a:solidFill>
                  <a:srgbClr val="FFFFFF"/>
                </a:solidFill>
                <a:latin typeface="Neo Tech Bold"/>
                <a:ea typeface="Neo Tech Bold"/>
                <a:cs typeface="Neo Tech Bold"/>
                <a:sym typeface="Neo Tech Bold"/>
              </a:rPr>
              <a:t>e</a:t>
            </a:r>
            <a:r>
              <a:rPr lang="en-US" b="true" sz="2990">
                <a:solidFill>
                  <a:srgbClr val="FFFFFF"/>
                </a:solidFill>
                <a:latin typeface="Neo Tech Bold"/>
                <a:ea typeface="Neo Tech Bold"/>
                <a:cs typeface="Neo Tech Bold"/>
                <a:sym typeface="Neo Tech Bold"/>
              </a:rPr>
              <a:t>r’s</a:t>
            </a:r>
            <a:r>
              <a:rPr lang="en-US" b="true" sz="2990">
                <a:solidFill>
                  <a:srgbClr val="FFFFFF"/>
                </a:solidFill>
                <a:latin typeface="Neo Tech Bold"/>
                <a:ea typeface="Neo Tech Bold"/>
                <a:cs typeface="Neo Tech Bold"/>
                <a:sym typeface="Neo Tech Bold"/>
              </a:rPr>
              <a:t> </a:t>
            </a:r>
            <a:r>
              <a:rPr lang="en-US" b="true" sz="2990">
                <a:solidFill>
                  <a:srgbClr val="FFFFFF"/>
                </a:solidFill>
                <a:latin typeface="Neo Tech Bold"/>
                <a:ea typeface="Neo Tech Bold"/>
                <a:cs typeface="Neo Tech Bold"/>
                <a:sym typeface="Neo Tech Bold"/>
              </a:rPr>
              <a:t>app</a:t>
            </a:r>
          </a:p>
        </p:txBody>
      </p:sp>
      <p:sp>
        <p:nvSpPr>
          <p:cNvPr name="Freeform 13" id="13"/>
          <p:cNvSpPr/>
          <p:nvPr/>
        </p:nvSpPr>
        <p:spPr>
          <a:xfrm flipH="false" flipV="false" rot="0">
            <a:off x="813673" y="695325"/>
            <a:ext cx="1736866" cy="1736866"/>
          </a:xfrm>
          <a:custGeom>
            <a:avLst/>
            <a:gdLst/>
            <a:ahLst/>
            <a:cxnLst/>
            <a:rect r="r" b="b" t="t" l="l"/>
            <a:pathLst>
              <a:path h="1736866" w="1736866">
                <a:moveTo>
                  <a:pt x="0" y="0"/>
                </a:moveTo>
                <a:lnTo>
                  <a:pt x="1736866" y="0"/>
                </a:lnTo>
                <a:lnTo>
                  <a:pt x="1736866" y="1736866"/>
                </a:lnTo>
                <a:lnTo>
                  <a:pt x="0" y="17368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318145">
            <a:off x="14909970" y="974697"/>
            <a:ext cx="1911278" cy="2159636"/>
          </a:xfrm>
          <a:custGeom>
            <a:avLst/>
            <a:gdLst/>
            <a:ahLst/>
            <a:cxnLst/>
            <a:rect r="r" b="b" t="t" l="l"/>
            <a:pathLst>
              <a:path h="2159636" w="1911278">
                <a:moveTo>
                  <a:pt x="0" y="0"/>
                </a:moveTo>
                <a:lnTo>
                  <a:pt x="1911278" y="0"/>
                </a:lnTo>
                <a:lnTo>
                  <a:pt x="1911278" y="2159636"/>
                </a:lnTo>
                <a:lnTo>
                  <a:pt x="0" y="2159636"/>
                </a:lnTo>
                <a:lnTo>
                  <a:pt x="0" y="0"/>
                </a:lnTo>
                <a:close/>
              </a:path>
            </a:pathLst>
          </a:custGeom>
          <a:blipFill>
            <a:blip r:embed="rId10"/>
            <a:stretch>
              <a:fillRect l="0" t="0" r="0" b="0"/>
            </a:stretch>
          </a:blipFill>
        </p:spPr>
      </p:sp>
      <p:sp>
        <p:nvSpPr>
          <p:cNvPr name="Freeform 15" id="15"/>
          <p:cNvSpPr/>
          <p:nvPr/>
        </p:nvSpPr>
        <p:spPr>
          <a:xfrm flipH="false" flipV="false" rot="0">
            <a:off x="15899364" y="6681007"/>
            <a:ext cx="1614111" cy="2514904"/>
          </a:xfrm>
          <a:custGeom>
            <a:avLst/>
            <a:gdLst/>
            <a:ahLst/>
            <a:cxnLst/>
            <a:rect r="r" b="b" t="t" l="l"/>
            <a:pathLst>
              <a:path h="2514904" w="1614111">
                <a:moveTo>
                  <a:pt x="0" y="0"/>
                </a:moveTo>
                <a:lnTo>
                  <a:pt x="1614111" y="0"/>
                </a:lnTo>
                <a:lnTo>
                  <a:pt x="1614111" y="2514904"/>
                </a:lnTo>
                <a:lnTo>
                  <a:pt x="0" y="251490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760066" y="6865821"/>
            <a:ext cx="1574686" cy="2392479"/>
          </a:xfrm>
          <a:custGeom>
            <a:avLst/>
            <a:gdLst/>
            <a:ahLst/>
            <a:cxnLst/>
            <a:rect r="r" b="b" t="t" l="l"/>
            <a:pathLst>
              <a:path h="2392479" w="1574686">
                <a:moveTo>
                  <a:pt x="0" y="0"/>
                </a:moveTo>
                <a:lnTo>
                  <a:pt x="1574686" y="0"/>
                </a:lnTo>
                <a:lnTo>
                  <a:pt x="1574686" y="2392479"/>
                </a:lnTo>
                <a:lnTo>
                  <a:pt x="0" y="23924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5400000">
            <a:off x="14143233" y="4403738"/>
            <a:ext cx="8289535" cy="11028261"/>
          </a:xfrm>
          <a:custGeom>
            <a:avLst/>
            <a:gdLst/>
            <a:ahLst/>
            <a:cxnLst/>
            <a:rect r="r" b="b" t="t" l="l"/>
            <a:pathLst>
              <a:path h="11028261" w="8289535">
                <a:moveTo>
                  <a:pt x="0" y="0"/>
                </a:moveTo>
                <a:lnTo>
                  <a:pt x="8289534" y="0"/>
                </a:lnTo>
                <a:lnTo>
                  <a:pt x="8289534" y="11028261"/>
                </a:lnTo>
                <a:lnTo>
                  <a:pt x="0" y="11028261"/>
                </a:lnTo>
                <a:lnTo>
                  <a:pt x="0" y="0"/>
                </a:lnTo>
                <a:close/>
              </a:path>
            </a:pathLst>
          </a:custGeom>
          <a:blipFill>
            <a:blip r:embed="rId4">
              <a:alphaModFix amt="80000"/>
            </a:blip>
            <a:stretch>
              <a:fillRect l="-9368" t="0" r="-9368" b="0"/>
            </a:stretch>
          </a:blipFill>
        </p:spPr>
      </p:sp>
      <p:sp>
        <p:nvSpPr>
          <p:cNvPr name="Freeform 4" id="4"/>
          <p:cNvSpPr/>
          <p:nvPr/>
        </p:nvSpPr>
        <p:spPr>
          <a:xfrm flipH="false" flipV="false" rot="0">
            <a:off x="-3627419" y="-3827405"/>
            <a:ext cx="9848478" cy="8408138"/>
          </a:xfrm>
          <a:custGeom>
            <a:avLst/>
            <a:gdLst/>
            <a:ahLst/>
            <a:cxnLst/>
            <a:rect r="r" b="b" t="t" l="l"/>
            <a:pathLst>
              <a:path h="8408138" w="9848478">
                <a:moveTo>
                  <a:pt x="0" y="0"/>
                </a:moveTo>
                <a:lnTo>
                  <a:pt x="9848478" y="0"/>
                </a:lnTo>
                <a:lnTo>
                  <a:pt x="9848478" y="8408138"/>
                </a:lnTo>
                <a:lnTo>
                  <a:pt x="0" y="8408138"/>
                </a:lnTo>
                <a:lnTo>
                  <a:pt x="0" y="0"/>
                </a:lnTo>
                <a:close/>
              </a:path>
            </a:pathLst>
          </a:custGeom>
          <a:blipFill>
            <a:blip r:embed="rId5">
              <a:alphaModFix amt="80000"/>
            </a:blip>
            <a:stretch>
              <a:fillRect l="0" t="0" r="0" b="0"/>
            </a:stretch>
          </a:blipFill>
        </p:spPr>
      </p:sp>
      <p:sp>
        <p:nvSpPr>
          <p:cNvPr name="Freeform 5" id="5"/>
          <p:cNvSpPr/>
          <p:nvPr/>
        </p:nvSpPr>
        <p:spPr>
          <a:xfrm flipH="false" flipV="false" rot="0">
            <a:off x="-1448181" y="8403861"/>
            <a:ext cx="2896362" cy="2896362"/>
          </a:xfrm>
          <a:custGeom>
            <a:avLst/>
            <a:gdLst/>
            <a:ahLst/>
            <a:cxnLst/>
            <a:rect r="r" b="b" t="t" l="l"/>
            <a:pathLst>
              <a:path h="2896362" w="2896362">
                <a:moveTo>
                  <a:pt x="0" y="0"/>
                </a:moveTo>
                <a:lnTo>
                  <a:pt x="2896362" y="0"/>
                </a:lnTo>
                <a:lnTo>
                  <a:pt x="2896362"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523882" y="-1160786"/>
            <a:ext cx="2896362" cy="2896362"/>
          </a:xfrm>
          <a:custGeom>
            <a:avLst/>
            <a:gdLst/>
            <a:ahLst/>
            <a:cxnLst/>
            <a:rect r="r" b="b" t="t" l="l"/>
            <a:pathLst>
              <a:path h="2896362" w="2896362">
                <a:moveTo>
                  <a:pt x="0" y="0"/>
                </a:moveTo>
                <a:lnTo>
                  <a:pt x="2896361" y="0"/>
                </a:lnTo>
                <a:lnTo>
                  <a:pt x="2896361" y="2896362"/>
                </a:lnTo>
                <a:lnTo>
                  <a:pt x="0" y="28963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845546" y="1028700"/>
            <a:ext cx="14232682" cy="1228841"/>
          </a:xfrm>
          <a:prstGeom prst="rect">
            <a:avLst/>
          </a:prstGeom>
        </p:spPr>
        <p:txBody>
          <a:bodyPr anchor="t" rtlCol="false" tIns="0" lIns="0" bIns="0" rIns="0">
            <a:spAutoFit/>
          </a:bodyPr>
          <a:lstStyle/>
          <a:p>
            <a:pPr algn="ctr" marL="0" indent="0" lvl="0">
              <a:lnSpc>
                <a:spcPts val="8238"/>
              </a:lnSpc>
            </a:pPr>
            <a:r>
              <a:rPr lang="en-US" b="true" sz="7699">
                <a:solidFill>
                  <a:srgbClr val="FFFFFF"/>
                </a:solidFill>
                <a:latin typeface="Neo Tech Bold"/>
                <a:ea typeface="Neo Tech Bold"/>
                <a:cs typeface="Neo Tech Bold"/>
                <a:sym typeface="Neo Tech Bold"/>
              </a:rPr>
              <a:t>Text Settings Review </a:t>
            </a:r>
          </a:p>
        </p:txBody>
      </p:sp>
      <p:sp>
        <p:nvSpPr>
          <p:cNvPr name="TextBox 8" id="8"/>
          <p:cNvSpPr txBox="true"/>
          <p:nvPr/>
        </p:nvSpPr>
        <p:spPr>
          <a:xfrm rot="0">
            <a:off x="2628396" y="4992946"/>
            <a:ext cx="6825815" cy="1331709"/>
          </a:xfrm>
          <a:prstGeom prst="rect">
            <a:avLst/>
          </a:prstGeom>
        </p:spPr>
        <p:txBody>
          <a:bodyPr anchor="t" rtlCol="false" tIns="0" lIns="0" bIns="0" rIns="0">
            <a:spAutoFit/>
          </a:bodyPr>
          <a:lstStyle/>
          <a:p>
            <a:pPr algn="l" marL="667131" indent="-333566" lvl="1">
              <a:lnSpc>
                <a:spcPts val="5222"/>
              </a:lnSpc>
              <a:buFont typeface="Arial"/>
              <a:buChar char="•"/>
            </a:pPr>
            <a:r>
              <a:rPr lang="en-US" b="true" sz="3090">
                <a:solidFill>
                  <a:srgbClr val="FFFFFF"/>
                </a:solidFill>
                <a:latin typeface="Neo Tech Bold"/>
                <a:ea typeface="Neo Tech Bold"/>
                <a:cs typeface="Neo Tech Bold"/>
                <a:sym typeface="Neo Tech Bold"/>
              </a:rPr>
              <a:t>Settings &gt; Messages &gt; Send Read Receipts (Toggle on or off)</a:t>
            </a:r>
          </a:p>
        </p:txBody>
      </p:sp>
      <p:sp>
        <p:nvSpPr>
          <p:cNvPr name="TextBox 9" id="9"/>
          <p:cNvSpPr txBox="true"/>
          <p:nvPr/>
        </p:nvSpPr>
        <p:spPr>
          <a:xfrm rot="0">
            <a:off x="2844183" y="4035896"/>
            <a:ext cx="3197121" cy="1042776"/>
          </a:xfrm>
          <a:prstGeom prst="rect">
            <a:avLst/>
          </a:prstGeom>
        </p:spPr>
        <p:txBody>
          <a:bodyPr anchor="t" rtlCol="false" tIns="0" lIns="0" bIns="0" rIns="0">
            <a:spAutoFit/>
          </a:bodyPr>
          <a:lstStyle/>
          <a:p>
            <a:pPr algn="ctr" marL="0" indent="0" lvl="0">
              <a:lnSpc>
                <a:spcPts val="7862"/>
              </a:lnSpc>
            </a:pPr>
            <a:r>
              <a:rPr lang="en-US" b="true" sz="5206" spc="239">
                <a:solidFill>
                  <a:srgbClr val="FFFFFF"/>
                </a:solidFill>
                <a:latin typeface="Neo Tech Bold"/>
                <a:ea typeface="Neo Tech Bold"/>
                <a:cs typeface="Neo Tech Bold"/>
                <a:sym typeface="Neo Tech Bold"/>
              </a:rPr>
              <a:t>iPhone: </a:t>
            </a:r>
          </a:p>
        </p:txBody>
      </p:sp>
      <p:sp>
        <p:nvSpPr>
          <p:cNvPr name="TextBox 10" id="10"/>
          <p:cNvSpPr txBox="true"/>
          <p:nvPr/>
        </p:nvSpPr>
        <p:spPr>
          <a:xfrm rot="0">
            <a:off x="10045471" y="4035896"/>
            <a:ext cx="3168546" cy="1034013"/>
          </a:xfrm>
          <a:prstGeom prst="rect">
            <a:avLst/>
          </a:prstGeom>
        </p:spPr>
        <p:txBody>
          <a:bodyPr anchor="t" rtlCol="false" tIns="0" lIns="0" bIns="0" rIns="0">
            <a:spAutoFit/>
          </a:bodyPr>
          <a:lstStyle/>
          <a:p>
            <a:pPr algn="ctr" marL="0" indent="0" lvl="0">
              <a:lnSpc>
                <a:spcPts val="7711"/>
              </a:lnSpc>
            </a:pPr>
            <a:r>
              <a:rPr lang="en-US" b="true" sz="5106" spc="234">
                <a:solidFill>
                  <a:srgbClr val="FFFFFF"/>
                </a:solidFill>
                <a:latin typeface="Neo Tech Bold"/>
                <a:ea typeface="Neo Tech Bold"/>
                <a:cs typeface="Neo Tech Bold"/>
                <a:sym typeface="Neo Tech Bold"/>
              </a:rPr>
              <a:t>Android:</a:t>
            </a:r>
          </a:p>
        </p:txBody>
      </p:sp>
      <p:sp>
        <p:nvSpPr>
          <p:cNvPr name="TextBox 11" id="11"/>
          <p:cNvSpPr txBox="true"/>
          <p:nvPr/>
        </p:nvSpPr>
        <p:spPr>
          <a:xfrm rot="0">
            <a:off x="9858156" y="5002471"/>
            <a:ext cx="6711720" cy="1331709"/>
          </a:xfrm>
          <a:prstGeom prst="rect">
            <a:avLst/>
          </a:prstGeom>
        </p:spPr>
        <p:txBody>
          <a:bodyPr anchor="t" rtlCol="false" tIns="0" lIns="0" bIns="0" rIns="0">
            <a:spAutoFit/>
          </a:bodyPr>
          <a:lstStyle/>
          <a:p>
            <a:pPr algn="l" marL="667133" indent="-333566" lvl="1">
              <a:lnSpc>
                <a:spcPts val="5222"/>
              </a:lnSpc>
              <a:buFont typeface="Arial"/>
              <a:buChar char="•"/>
            </a:pPr>
            <a:r>
              <a:rPr lang="en-US" b="true" sz="3090">
                <a:solidFill>
                  <a:srgbClr val="FFFFFF"/>
                </a:solidFill>
                <a:latin typeface="Neo Tech Bold"/>
                <a:ea typeface="Neo Tech Bold"/>
                <a:cs typeface="Neo Tech Bold"/>
                <a:sym typeface="Neo Tech Bold"/>
              </a:rPr>
              <a:t>In individual chat settings or Messages</a:t>
            </a:r>
            <a:r>
              <a:rPr lang="en-US" b="true" sz="3090">
                <a:solidFill>
                  <a:srgbClr val="FFFFFF"/>
                </a:solidFill>
                <a:latin typeface="Neo Tech Bold"/>
                <a:ea typeface="Neo Tech Bold"/>
                <a:cs typeface="Neo Tech Bold"/>
                <a:sym typeface="Neo Tech Bold"/>
              </a:rPr>
              <a:t> app setti</a:t>
            </a:r>
            <a:r>
              <a:rPr lang="en-US" b="true" sz="3090">
                <a:solidFill>
                  <a:srgbClr val="FFFFFF"/>
                </a:solidFill>
                <a:latin typeface="Neo Tech Bold"/>
                <a:ea typeface="Neo Tech Bold"/>
                <a:cs typeface="Neo Tech Bold"/>
                <a:sym typeface="Neo Tech Bold"/>
              </a:rPr>
              <a:t>n</a:t>
            </a:r>
            <a:r>
              <a:rPr lang="en-US" b="true" sz="3090">
                <a:solidFill>
                  <a:srgbClr val="FFFFFF"/>
                </a:solidFill>
                <a:latin typeface="Neo Tech Bold"/>
                <a:ea typeface="Neo Tech Bold"/>
                <a:cs typeface="Neo Tech Bold"/>
                <a:sym typeface="Neo Tech Bold"/>
              </a:rPr>
              <a:t>g</a:t>
            </a:r>
            <a:r>
              <a:rPr lang="en-US" b="true" sz="3090">
                <a:solidFill>
                  <a:srgbClr val="FFFFFF"/>
                </a:solidFill>
                <a:latin typeface="Neo Tech Bold"/>
                <a:ea typeface="Neo Tech Bold"/>
                <a:cs typeface="Neo Tech Bold"/>
                <a:sym typeface="Neo Tech Bold"/>
              </a:rPr>
              <a:t>s</a:t>
            </a:r>
          </a:p>
        </p:txBody>
      </p:sp>
      <p:sp>
        <p:nvSpPr>
          <p:cNvPr name="Freeform 12" id="12"/>
          <p:cNvSpPr/>
          <p:nvPr/>
        </p:nvSpPr>
        <p:spPr>
          <a:xfrm flipH="false" flipV="false" rot="0">
            <a:off x="678976" y="867143"/>
            <a:ext cx="1736866" cy="1736866"/>
          </a:xfrm>
          <a:custGeom>
            <a:avLst/>
            <a:gdLst/>
            <a:ahLst/>
            <a:cxnLst/>
            <a:rect r="r" b="b" t="t" l="l"/>
            <a:pathLst>
              <a:path h="1736866" w="1736866">
                <a:moveTo>
                  <a:pt x="0" y="0"/>
                </a:moveTo>
                <a:lnTo>
                  <a:pt x="1736866" y="0"/>
                </a:lnTo>
                <a:lnTo>
                  <a:pt x="1736866" y="1736866"/>
                </a:lnTo>
                <a:lnTo>
                  <a:pt x="0" y="17368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978565">
            <a:off x="15587984" y="1576788"/>
            <a:ext cx="2112107" cy="2386562"/>
          </a:xfrm>
          <a:custGeom>
            <a:avLst/>
            <a:gdLst/>
            <a:ahLst/>
            <a:cxnLst/>
            <a:rect r="r" b="b" t="t" l="l"/>
            <a:pathLst>
              <a:path h="2386562" w="2112107">
                <a:moveTo>
                  <a:pt x="0" y="0"/>
                </a:moveTo>
                <a:lnTo>
                  <a:pt x="2112107" y="0"/>
                </a:lnTo>
                <a:lnTo>
                  <a:pt x="2112107" y="2386561"/>
                </a:lnTo>
                <a:lnTo>
                  <a:pt x="0" y="2386561"/>
                </a:lnTo>
                <a:lnTo>
                  <a:pt x="0" y="0"/>
                </a:lnTo>
                <a:close/>
              </a:path>
            </a:pathLst>
          </a:custGeom>
          <a:blipFill>
            <a:blip r:embed="rId10"/>
            <a:stretch>
              <a:fillRect l="0" t="0" r="0" b="0"/>
            </a:stretch>
          </a:blipFill>
        </p:spPr>
      </p:sp>
      <p:sp>
        <p:nvSpPr>
          <p:cNvPr name="Freeform 14" id="14"/>
          <p:cNvSpPr/>
          <p:nvPr/>
        </p:nvSpPr>
        <p:spPr>
          <a:xfrm flipH="false" flipV="false" rot="0">
            <a:off x="16331662" y="7337138"/>
            <a:ext cx="1614111" cy="2514904"/>
          </a:xfrm>
          <a:custGeom>
            <a:avLst/>
            <a:gdLst/>
            <a:ahLst/>
            <a:cxnLst/>
            <a:rect r="r" b="b" t="t" l="l"/>
            <a:pathLst>
              <a:path h="2514904" w="1614111">
                <a:moveTo>
                  <a:pt x="0" y="0"/>
                </a:moveTo>
                <a:lnTo>
                  <a:pt x="1614111" y="0"/>
                </a:lnTo>
                <a:lnTo>
                  <a:pt x="1614111" y="2514904"/>
                </a:lnTo>
                <a:lnTo>
                  <a:pt x="0" y="251490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5" id="15"/>
          <p:cNvSpPr/>
          <p:nvPr/>
        </p:nvSpPr>
        <p:spPr>
          <a:xfrm flipH="false" flipV="false" rot="0">
            <a:off x="750541" y="6913446"/>
            <a:ext cx="1574686" cy="2392479"/>
          </a:xfrm>
          <a:custGeom>
            <a:avLst/>
            <a:gdLst/>
            <a:ahLst/>
            <a:cxnLst/>
            <a:rect r="r" b="b" t="t" l="l"/>
            <a:pathLst>
              <a:path h="2392479" w="1574686">
                <a:moveTo>
                  <a:pt x="0" y="0"/>
                </a:moveTo>
                <a:lnTo>
                  <a:pt x="1574686" y="0"/>
                </a:lnTo>
                <a:lnTo>
                  <a:pt x="1574686" y="2392479"/>
                </a:lnTo>
                <a:lnTo>
                  <a:pt x="0" y="23924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6" id="16"/>
          <p:cNvSpPr txBox="true"/>
          <p:nvPr/>
        </p:nvSpPr>
        <p:spPr>
          <a:xfrm rot="0">
            <a:off x="2628396" y="2189740"/>
            <a:ext cx="12666982" cy="1487044"/>
          </a:xfrm>
          <a:prstGeom prst="rect">
            <a:avLst/>
          </a:prstGeom>
        </p:spPr>
        <p:txBody>
          <a:bodyPr anchor="t" rtlCol="false" tIns="0" lIns="0" bIns="0" rIns="0">
            <a:spAutoFit/>
          </a:bodyPr>
          <a:lstStyle/>
          <a:p>
            <a:pPr algn="ctr">
              <a:lnSpc>
                <a:spcPts val="5745"/>
              </a:lnSpc>
            </a:pPr>
            <a:r>
              <a:rPr lang="en-US" b="true" sz="3399">
                <a:solidFill>
                  <a:srgbClr val="FFFFFF"/>
                </a:solidFill>
                <a:latin typeface="Neo Tech Bold"/>
                <a:ea typeface="Neo Tech Bold"/>
                <a:cs typeface="Neo Tech Bold"/>
                <a:sym typeface="Neo Tech Bold"/>
              </a:rPr>
              <a:t>Read recipients let the other person know that you have read their message. </a:t>
            </a:r>
            <a:r>
              <a:rPr lang="en-US" b="true" sz="3399">
                <a:solidFill>
                  <a:srgbClr val="FFFFFF"/>
                </a:solidFill>
                <a:latin typeface="Neo Tech Bold"/>
                <a:ea typeface="Neo Tech Bold"/>
                <a:cs typeface="Neo Tech Bold"/>
                <a:sym typeface="Neo Tech Bold"/>
              </a:rPr>
              <a:t>We can disable these for more privacy!</a:t>
            </a:r>
          </a:p>
        </p:txBody>
      </p:sp>
      <p:sp>
        <p:nvSpPr>
          <p:cNvPr name="TextBox 17" id="17"/>
          <p:cNvSpPr txBox="true"/>
          <p:nvPr/>
        </p:nvSpPr>
        <p:spPr>
          <a:xfrm rot="0">
            <a:off x="2844183" y="6955267"/>
            <a:ext cx="12814876" cy="2165962"/>
          </a:xfrm>
          <a:prstGeom prst="rect">
            <a:avLst/>
          </a:prstGeom>
        </p:spPr>
        <p:txBody>
          <a:bodyPr anchor="t" rtlCol="false" tIns="0" lIns="0" bIns="0" rIns="0">
            <a:spAutoFit/>
          </a:bodyPr>
          <a:lstStyle/>
          <a:p>
            <a:pPr algn="l">
              <a:lnSpc>
                <a:spcPts val="4238"/>
              </a:lnSpc>
              <a:spcBef>
                <a:spcPct val="0"/>
              </a:spcBef>
            </a:pPr>
            <a:r>
              <a:rPr lang="en-US" b="true" sz="2807" spc="129">
                <a:solidFill>
                  <a:srgbClr val="FFFFFF"/>
                </a:solidFill>
                <a:latin typeface="Neo Tech Bold"/>
                <a:ea typeface="Neo Tech Bold"/>
                <a:cs typeface="Neo Tech Bold"/>
                <a:sym typeface="Neo Tech Bold"/>
              </a:rPr>
              <a:t>Previews can make scam links look official (EX. Amazon, banks)</a:t>
            </a:r>
          </a:p>
          <a:p>
            <a:pPr algn="l">
              <a:lnSpc>
                <a:spcPts val="4238"/>
              </a:lnSpc>
              <a:spcBef>
                <a:spcPct val="0"/>
              </a:spcBef>
            </a:pPr>
            <a:r>
              <a:rPr lang="en-US" b="true" sz="2807" spc="129">
                <a:solidFill>
                  <a:srgbClr val="FFFFFF"/>
                </a:solidFill>
                <a:latin typeface="Neo Tech Bold"/>
                <a:ea typeface="Neo Tech Bold"/>
                <a:cs typeface="Neo Tech Bold"/>
                <a:sym typeface="Neo Tech Bold"/>
              </a:rPr>
              <a:t>TO TURN OFF PREVIEWS: </a:t>
            </a:r>
          </a:p>
          <a:p>
            <a:pPr algn="l" marL="606042" indent="-303021" lvl="1">
              <a:lnSpc>
                <a:spcPts val="4238"/>
              </a:lnSpc>
              <a:buFont typeface="Arial"/>
              <a:buChar char="•"/>
            </a:pPr>
            <a:r>
              <a:rPr lang="en-US" b="true" sz="2807" spc="129">
                <a:solidFill>
                  <a:srgbClr val="FFFFFF"/>
                </a:solidFill>
                <a:latin typeface="Neo Tech Bold"/>
                <a:ea typeface="Neo Tech Bold"/>
                <a:cs typeface="Neo Tech Bold"/>
                <a:sym typeface="Neo Tech Bold"/>
              </a:rPr>
              <a:t>Some apps allow disabling in message settings</a:t>
            </a:r>
          </a:p>
          <a:p>
            <a:pPr algn="l" marL="606042" indent="-303021" lvl="1">
              <a:lnSpc>
                <a:spcPts val="4238"/>
              </a:lnSpc>
              <a:buFont typeface="Arial"/>
              <a:buChar char="•"/>
            </a:pPr>
            <a:r>
              <a:rPr lang="en-US" b="true" sz="2807" spc="129">
                <a:solidFill>
                  <a:srgbClr val="FFFFFF"/>
                </a:solidFill>
                <a:latin typeface="Neo Tech Bold"/>
                <a:ea typeface="Neo Tech Bold"/>
                <a:cs typeface="Neo Tech Bold"/>
                <a:sym typeface="Neo Tech Bold"/>
              </a:rPr>
              <a:t>Always avoid clicking unknown links, even with a ‘nice’ preview</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DAGqH4HjFfA</dc:identifier>
  <dcterms:modified xsi:type="dcterms:W3CDTF">2011-08-01T06:04:30Z</dcterms:modified>
  <cp:revision>1</cp:revision>
  <dc:title>Safe Calling  &amp; Texting</dc:title>
</cp:coreProperties>
</file>